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3D22B3-BB98-4D83-C4E4-8A18AFE22A82}" v="18" dt="2024-07-10T17:32:23.2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B32A4C36-5659-4704-9259-D4AF905DCB53}" type="datetimeFigureOut">
              <a:t>7/10/2024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49289AA9-B5C6-4362-A94E-92700B0FC2B8}" type="slidenum">
              <a:t>‹#›</a:t>
            </a:fld>
            <a:endParaRPr lang="en-US"/>
          </a:p>
        </p:txBody>
      </p:sp>
    </p:spTree>
    <p:extLst>
      <p:ext uri="{BB962C8B-B14F-4D97-AF65-F5344CB8AC3E}">
        <p14:creationId xmlns:p14="http://schemas.microsoft.com/office/powerpoint/2010/main" val="2828358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linkedin.com/in/eng-swaraj/" TargetMode="External"/><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hyperlink" Target="https://uk.wikipedia.org/wiki/Instagra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36775" y="2481143"/>
            <a:ext cx="4900732" cy="3267194"/>
          </a:xfrm>
          <a:prstGeom prst="rect">
            <a:avLst/>
          </a:prstGeom>
        </p:spPr>
      </p:pic>
      <p:sp>
        <p:nvSpPr>
          <p:cNvPr id="6" name="Text 1"/>
          <p:cNvSpPr/>
          <p:nvPr/>
        </p:nvSpPr>
        <p:spPr>
          <a:xfrm>
            <a:off x="819983" y="644604"/>
            <a:ext cx="7504033" cy="4041458"/>
          </a:xfrm>
          <a:prstGeom prst="rect">
            <a:avLst/>
          </a:prstGeom>
          <a:noFill/>
          <a:ln/>
        </p:spPr>
        <p:txBody>
          <a:bodyPr wrap="square" rtlCol="0" anchor="t"/>
          <a:lstStyle/>
          <a:p>
            <a:pPr marL="0" indent="0">
              <a:lnSpc>
                <a:spcPts val="7956"/>
              </a:lnSpc>
              <a:buNone/>
            </a:pPr>
            <a:r>
              <a:rPr lang="en-US" sz="6365" b="1" dirty="0">
                <a:solidFill>
                  <a:srgbClr val="000000"/>
                </a:solidFill>
                <a:latin typeface="p22-mackinac-pro" pitchFamily="34" charset="0"/>
                <a:ea typeface="p22-mackinac-pro" pitchFamily="34" charset="-122"/>
                <a:cs typeface="p22-mackinac-pro" pitchFamily="34" charset="-120"/>
              </a:rPr>
              <a:t>Introduction to Embedded Systems Engineering</a:t>
            </a:r>
            <a:endParaRPr lang="en-US" sz="6365" dirty="0"/>
          </a:p>
        </p:txBody>
      </p:sp>
      <p:sp>
        <p:nvSpPr>
          <p:cNvPr id="7" name="Text 2"/>
          <p:cNvSpPr/>
          <p:nvPr/>
        </p:nvSpPr>
        <p:spPr>
          <a:xfrm>
            <a:off x="819983" y="5037415"/>
            <a:ext cx="7504033" cy="1874044"/>
          </a:xfrm>
          <a:prstGeom prst="rect">
            <a:avLst/>
          </a:prstGeom>
          <a:noFill/>
          <a:ln/>
        </p:spPr>
        <p:txBody>
          <a:bodyPr wrap="square" rtlCol="0" anchor="t"/>
          <a:lstStyle/>
          <a:p>
            <a:pPr marL="0" indent="0">
              <a:lnSpc>
                <a:spcPts val="2952"/>
              </a:lnSpc>
              <a:buNone/>
            </a:pPr>
            <a:r>
              <a:rPr lang="en-US" sz="1845" dirty="0">
                <a:solidFill>
                  <a:srgbClr val="272525"/>
                </a:solidFill>
                <a:latin typeface="Eudoxus Sans" pitchFamily="34" charset="0"/>
                <a:ea typeface="Eudoxus Sans" pitchFamily="34" charset="-122"/>
                <a:cs typeface="Eudoxus Sans" pitchFamily="34" charset="-120"/>
              </a:rPr>
              <a:t> Embedded systems are specialized computing devices designed to perform specific functions within a larger system. This field combines software and hardware engineering to create innovative solutions for a wide range of industries, from consumer electronics to industrial automation.</a:t>
            </a:r>
            <a:endParaRPr lang="en-US" sz="1845" dirty="0"/>
          </a:p>
        </p:txBody>
      </p:sp>
      <p:sp>
        <p:nvSpPr>
          <p:cNvPr id="10" name="Text 4"/>
          <p:cNvSpPr/>
          <p:nvPr/>
        </p:nvSpPr>
        <p:spPr>
          <a:xfrm>
            <a:off x="816072" y="6910539"/>
            <a:ext cx="2353985" cy="410051"/>
          </a:xfrm>
          <a:prstGeom prst="rect">
            <a:avLst/>
          </a:prstGeom>
          <a:noFill/>
          <a:ln/>
        </p:spPr>
        <p:txBody>
          <a:bodyPr wrap="none" lIns="91440" tIns="45720" rIns="91440" bIns="45720" rtlCol="0" anchor="t"/>
          <a:lstStyle/>
          <a:p>
            <a:r>
              <a:rPr lang="en-US" sz="2400" dirty="0">
                <a:solidFill>
                  <a:srgbClr val="272525"/>
                </a:solidFill>
                <a:latin typeface="Calibri"/>
                <a:ea typeface="Eudoxus Sans" pitchFamily="34" charset="-122"/>
                <a:cs typeface="Calibri"/>
                <a:hlinkClick r:id="rId6"/>
              </a:rPr>
              <a:t>swaraj kumar | LinkedIn</a:t>
            </a:r>
            <a:endParaRPr lang="en-US" sz="2400">
              <a:solidFill>
                <a:srgbClr val="000000"/>
              </a:solidFill>
              <a:latin typeface="Calibri"/>
              <a:ea typeface="Eudoxus Sans" pitchFamily="34" charset="-122"/>
              <a:cs typeface="Calibri"/>
            </a:endParaRPr>
          </a:p>
          <a:p>
            <a:pPr marL="0" indent="0" algn="l">
              <a:lnSpc>
                <a:spcPts val="3229"/>
              </a:lnSpc>
              <a:buNone/>
            </a:pPr>
            <a:endParaRPr lang="en-US" sz="2300" b="1" dirty="0">
              <a:solidFill>
                <a:srgbClr val="272525"/>
              </a:solidFill>
              <a:ea typeface="Eudoxus Sans"/>
            </a:endParaRPr>
          </a:p>
        </p:txBody>
      </p:sp>
      <p:pic>
        <p:nvPicPr>
          <p:cNvPr id="12" name="Picture 11" descr="Youtube Youtube-Play-Button · Kostenloses Bild auf Pixabay">
            <a:extLst>
              <a:ext uri="{FF2B5EF4-FFF2-40B4-BE49-F238E27FC236}">
                <a16:creationId xmlns:a16="http://schemas.microsoft.com/office/drawing/2014/main" id="{DFB1DA49-9921-A2A5-5C9C-8C9141A7A2C8}"/>
              </a:ext>
            </a:extLst>
          </p:cNvPr>
          <p:cNvPicPr>
            <a:picLocks noChangeAspect="1"/>
          </p:cNvPicPr>
          <p:nvPr/>
        </p:nvPicPr>
        <p:blipFill>
          <a:blip r:embed="rId7"/>
          <a:stretch>
            <a:fillRect/>
          </a:stretch>
        </p:blipFill>
        <p:spPr>
          <a:xfrm>
            <a:off x="760126" y="7377565"/>
            <a:ext cx="757825" cy="732773"/>
          </a:xfrm>
          <a:prstGeom prst="rect">
            <a:avLst/>
          </a:prstGeom>
        </p:spPr>
      </p:pic>
      <p:pic>
        <p:nvPicPr>
          <p:cNvPr id="13" name="Picture 12" descr="A logo of a camera&#10;&#10;Description automatically generated">
            <a:extLst>
              <a:ext uri="{FF2B5EF4-FFF2-40B4-BE49-F238E27FC236}">
                <a16:creationId xmlns:a16="http://schemas.microsoft.com/office/drawing/2014/main" id="{F9B3F5C6-51EA-FC08-1975-03F666132EAB}"/>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525466" y="7453975"/>
            <a:ext cx="529852" cy="567430"/>
          </a:xfrm>
          <a:prstGeom prst="rect">
            <a:avLst/>
          </a:prstGeom>
        </p:spPr>
      </p:pic>
      <p:sp>
        <p:nvSpPr>
          <p:cNvPr id="14" name="TextBox 15">
            <a:extLst>
              <a:ext uri="{FF2B5EF4-FFF2-40B4-BE49-F238E27FC236}">
                <a16:creationId xmlns:a16="http://schemas.microsoft.com/office/drawing/2014/main" id="{90E3DB72-ACC2-96EF-A542-A2F39ADF10B7}"/>
              </a:ext>
            </a:extLst>
          </p:cNvPr>
          <p:cNvSpPr txBox="1"/>
          <p:nvPr/>
        </p:nvSpPr>
        <p:spPr>
          <a:xfrm>
            <a:off x="2017076" y="7455853"/>
            <a:ext cx="3574216"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dirty="0">
                <a:ea typeface="Calibri"/>
                <a:cs typeface="Calibri"/>
              </a:rPr>
              <a:t>@crosXplatform</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729" y="3293150"/>
            <a:ext cx="4868942" cy="1643301"/>
          </a:xfrm>
          <a:prstGeom prst="rect">
            <a:avLst/>
          </a:prstGeom>
        </p:spPr>
      </p:pic>
      <p:sp>
        <p:nvSpPr>
          <p:cNvPr id="6" name="Text 1"/>
          <p:cNvSpPr/>
          <p:nvPr/>
        </p:nvSpPr>
        <p:spPr>
          <a:xfrm>
            <a:off x="6350437" y="1587222"/>
            <a:ext cx="7415927" cy="2314575"/>
          </a:xfrm>
          <a:prstGeom prst="rect">
            <a:avLst/>
          </a:prstGeom>
          <a:noFill/>
          <a:ln/>
        </p:spPr>
        <p:txBody>
          <a:bodyPr wrap="squar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Conclusion: Career Opportunities in Embedded Systems</a:t>
            </a:r>
            <a:endParaRPr lang="en-US" sz="4860" dirty="0"/>
          </a:p>
        </p:txBody>
      </p:sp>
      <p:sp>
        <p:nvSpPr>
          <p:cNvPr id="7" name="Text 2"/>
          <p:cNvSpPr/>
          <p:nvPr/>
        </p:nvSpPr>
        <p:spPr>
          <a:xfrm>
            <a:off x="6350437" y="4272082"/>
            <a:ext cx="7415927" cy="2370296"/>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The embedded systems field offers a wide range of career opportunities, from software and hardware engineering to system architecture and analysis. As technology continues to evolve, the demand for skilled professionals in embedded systems will only grow, making it an exciting and rewarding field to explore.</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1807964"/>
            <a:ext cx="9004697"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Embedded Software Engineer</a:t>
            </a:r>
            <a:endParaRPr lang="en-US" sz="4860" dirty="0"/>
          </a:p>
        </p:txBody>
      </p:sp>
      <p:sp>
        <p:nvSpPr>
          <p:cNvPr id="5" name="Text 2"/>
          <p:cNvSpPr/>
          <p:nvPr/>
        </p:nvSpPr>
        <p:spPr>
          <a:xfrm>
            <a:off x="864037" y="3196590"/>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Key Skills</a:t>
            </a:r>
            <a:endParaRPr lang="en-US" sz="2430" dirty="0"/>
          </a:p>
        </p:txBody>
      </p:sp>
      <p:sp>
        <p:nvSpPr>
          <p:cNvPr id="6" name="Text 3"/>
          <p:cNvSpPr/>
          <p:nvPr/>
        </p:nvSpPr>
        <p:spPr>
          <a:xfrm>
            <a:off x="864037" y="3829169"/>
            <a:ext cx="3898821" cy="2370296"/>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Proficiency in programming languages like C, C++, and assembly. Experience with real-time operating systems, firmware development, and software optimization.</a:t>
            </a:r>
            <a:endParaRPr lang="en-US" sz="1944" dirty="0"/>
          </a:p>
        </p:txBody>
      </p:sp>
      <p:sp>
        <p:nvSpPr>
          <p:cNvPr id="7" name="Text 4"/>
          <p:cNvSpPr/>
          <p:nvPr/>
        </p:nvSpPr>
        <p:spPr>
          <a:xfrm>
            <a:off x="5372695" y="3196590"/>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Job Responsibilities</a:t>
            </a:r>
            <a:endParaRPr lang="en-US" sz="2430" dirty="0"/>
          </a:p>
        </p:txBody>
      </p:sp>
      <p:sp>
        <p:nvSpPr>
          <p:cNvPr id="8" name="Text 5"/>
          <p:cNvSpPr/>
          <p:nvPr/>
        </p:nvSpPr>
        <p:spPr>
          <a:xfrm>
            <a:off x="5372695" y="3829169"/>
            <a:ext cx="3898821" cy="1975247"/>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Develop and maintain embedded software, write device drivers, and optimize code for performance and efficiency.</a:t>
            </a:r>
            <a:endParaRPr lang="en-US" sz="1944" dirty="0"/>
          </a:p>
        </p:txBody>
      </p:sp>
      <p:sp>
        <p:nvSpPr>
          <p:cNvPr id="9" name="Text 6"/>
          <p:cNvSpPr/>
          <p:nvPr/>
        </p:nvSpPr>
        <p:spPr>
          <a:xfrm>
            <a:off x="9881354" y="3196590"/>
            <a:ext cx="3086100"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Career Outlook</a:t>
            </a:r>
            <a:endParaRPr lang="en-US" sz="2430" dirty="0"/>
          </a:p>
        </p:txBody>
      </p:sp>
      <p:sp>
        <p:nvSpPr>
          <p:cNvPr id="10" name="Text 7"/>
          <p:cNvSpPr/>
          <p:nvPr/>
        </p:nvSpPr>
        <p:spPr>
          <a:xfrm>
            <a:off x="9881354" y="3829169"/>
            <a:ext cx="3898821" cy="158019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High demand for embedded software engineers as the Internet of Things (IoT) and smart devices continue to grow.</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7369" y="2185868"/>
            <a:ext cx="4919543" cy="3857744"/>
          </a:xfrm>
          <a:prstGeom prst="rect">
            <a:avLst/>
          </a:prstGeom>
        </p:spPr>
      </p:pic>
      <p:sp>
        <p:nvSpPr>
          <p:cNvPr id="6" name="Text 1"/>
          <p:cNvSpPr/>
          <p:nvPr/>
        </p:nvSpPr>
        <p:spPr>
          <a:xfrm>
            <a:off x="793552" y="803672"/>
            <a:ext cx="7556897" cy="1417082"/>
          </a:xfrm>
          <a:prstGeom prst="rect">
            <a:avLst/>
          </a:prstGeom>
          <a:noFill/>
          <a:ln/>
        </p:spPr>
        <p:txBody>
          <a:bodyPr wrap="square" rtlCol="0" anchor="t"/>
          <a:lstStyle/>
          <a:p>
            <a:pPr marL="0" indent="0">
              <a:lnSpc>
                <a:spcPts val="5579"/>
              </a:lnSpc>
              <a:buNone/>
            </a:pPr>
            <a:r>
              <a:rPr lang="en-US" sz="4463" b="1" dirty="0">
                <a:solidFill>
                  <a:srgbClr val="000000"/>
                </a:solidFill>
                <a:latin typeface="p22-mackinac-pro" pitchFamily="34" charset="0"/>
                <a:ea typeface="p22-mackinac-pro" pitchFamily="34" charset="-122"/>
                <a:cs typeface="p22-mackinac-pro" pitchFamily="34" charset="-120"/>
              </a:rPr>
              <a:t>Embedded Hardware Engineer</a:t>
            </a:r>
            <a:endParaRPr lang="en-US" sz="4463" dirty="0"/>
          </a:p>
        </p:txBody>
      </p:sp>
      <p:sp>
        <p:nvSpPr>
          <p:cNvPr id="7" name="Shape 2"/>
          <p:cNvSpPr/>
          <p:nvPr/>
        </p:nvSpPr>
        <p:spPr>
          <a:xfrm>
            <a:off x="793552" y="2815828"/>
            <a:ext cx="510064" cy="510064"/>
          </a:xfrm>
          <a:prstGeom prst="roundRect">
            <a:avLst>
              <a:gd name="adj" fmla="val 20003"/>
            </a:avLst>
          </a:prstGeom>
          <a:solidFill>
            <a:srgbClr val="CCEEFF"/>
          </a:solidFill>
          <a:ln w="7620">
            <a:solidFill>
              <a:srgbClr val="B2D4E5"/>
            </a:solidFill>
            <a:prstDash val="solid"/>
          </a:ln>
        </p:spPr>
      </p:sp>
      <p:sp>
        <p:nvSpPr>
          <p:cNvPr id="8" name="Text 3"/>
          <p:cNvSpPr/>
          <p:nvPr/>
        </p:nvSpPr>
        <p:spPr>
          <a:xfrm>
            <a:off x="979527" y="2900839"/>
            <a:ext cx="138113" cy="340043"/>
          </a:xfrm>
          <a:prstGeom prst="rect">
            <a:avLst/>
          </a:prstGeom>
          <a:noFill/>
          <a:ln/>
        </p:spPr>
        <p:txBody>
          <a:bodyPr wrap="none" rtlCol="0" anchor="t"/>
          <a:lstStyle/>
          <a:p>
            <a:pPr marL="0" indent="0" algn="ctr">
              <a:lnSpc>
                <a:spcPts val="2678"/>
              </a:lnSpc>
              <a:buNone/>
            </a:pPr>
            <a:r>
              <a:rPr lang="en-US" sz="2678" b="1" dirty="0">
                <a:solidFill>
                  <a:srgbClr val="272525"/>
                </a:solidFill>
                <a:latin typeface="p22-mackinac-pro" pitchFamily="34" charset="0"/>
                <a:ea typeface="p22-mackinac-pro" pitchFamily="34" charset="-122"/>
                <a:cs typeface="p22-mackinac-pro" pitchFamily="34" charset="-120"/>
              </a:rPr>
              <a:t>1</a:t>
            </a:r>
            <a:endParaRPr lang="en-US" sz="2678" dirty="0"/>
          </a:p>
        </p:txBody>
      </p:sp>
      <p:sp>
        <p:nvSpPr>
          <p:cNvPr id="9" name="Text 4"/>
          <p:cNvSpPr/>
          <p:nvPr/>
        </p:nvSpPr>
        <p:spPr>
          <a:xfrm>
            <a:off x="1530310" y="2815828"/>
            <a:ext cx="2834164" cy="354211"/>
          </a:xfrm>
          <a:prstGeom prst="rect">
            <a:avLst/>
          </a:prstGeom>
          <a:noFill/>
          <a:ln/>
        </p:spPr>
        <p:txBody>
          <a:bodyPr wrap="none" rtlCol="0" anchor="t"/>
          <a:lstStyle/>
          <a:p>
            <a:pPr marL="0" indent="0">
              <a:lnSpc>
                <a:spcPts val="2790"/>
              </a:lnSpc>
              <a:buNone/>
            </a:pPr>
            <a:r>
              <a:rPr lang="en-US" sz="2232" b="1" dirty="0">
                <a:solidFill>
                  <a:srgbClr val="272525"/>
                </a:solidFill>
                <a:latin typeface="p22-mackinac-pro" pitchFamily="34" charset="0"/>
                <a:ea typeface="p22-mackinac-pro" pitchFamily="34" charset="-122"/>
                <a:cs typeface="p22-mackinac-pro" pitchFamily="34" charset="-120"/>
              </a:rPr>
              <a:t>Circuit Design</a:t>
            </a:r>
            <a:endParaRPr lang="en-US" sz="2232" dirty="0"/>
          </a:p>
        </p:txBody>
      </p:sp>
      <p:sp>
        <p:nvSpPr>
          <p:cNvPr id="10" name="Text 5"/>
          <p:cNvSpPr/>
          <p:nvPr/>
        </p:nvSpPr>
        <p:spPr>
          <a:xfrm>
            <a:off x="1530310" y="3306008"/>
            <a:ext cx="6820138" cy="725329"/>
          </a:xfrm>
          <a:prstGeom prst="rect">
            <a:avLst/>
          </a:prstGeom>
          <a:noFill/>
          <a:ln/>
        </p:spPr>
        <p:txBody>
          <a:bodyPr wrap="square" rtlCol="0" anchor="t"/>
          <a:lstStyle/>
          <a:p>
            <a:pPr marL="0" indent="0">
              <a:lnSpc>
                <a:spcPts val="2856"/>
              </a:lnSpc>
              <a:buNone/>
            </a:pPr>
            <a:r>
              <a:rPr lang="en-US" sz="1785" dirty="0">
                <a:solidFill>
                  <a:srgbClr val="272525"/>
                </a:solidFill>
                <a:latin typeface="Eudoxus Sans" pitchFamily="34" charset="0"/>
                <a:ea typeface="Eudoxus Sans" pitchFamily="34" charset="-122"/>
                <a:cs typeface="Eudoxus Sans" pitchFamily="34" charset="-120"/>
              </a:rPr>
              <a:t>Design and develop hardware components such as microcontrollers, sensors, and power management circuits.</a:t>
            </a:r>
            <a:endParaRPr lang="en-US" sz="1785" dirty="0"/>
          </a:p>
        </p:txBody>
      </p:sp>
      <p:sp>
        <p:nvSpPr>
          <p:cNvPr id="11" name="Shape 6"/>
          <p:cNvSpPr/>
          <p:nvPr/>
        </p:nvSpPr>
        <p:spPr>
          <a:xfrm>
            <a:off x="793552" y="4513064"/>
            <a:ext cx="510064" cy="510064"/>
          </a:xfrm>
          <a:prstGeom prst="roundRect">
            <a:avLst>
              <a:gd name="adj" fmla="val 20003"/>
            </a:avLst>
          </a:prstGeom>
          <a:solidFill>
            <a:srgbClr val="CCEEFF"/>
          </a:solidFill>
          <a:ln w="7620">
            <a:solidFill>
              <a:srgbClr val="B2D4E5"/>
            </a:solidFill>
            <a:prstDash val="solid"/>
          </a:ln>
        </p:spPr>
      </p:sp>
      <p:sp>
        <p:nvSpPr>
          <p:cNvPr id="12" name="Text 7"/>
          <p:cNvSpPr/>
          <p:nvPr/>
        </p:nvSpPr>
        <p:spPr>
          <a:xfrm>
            <a:off x="949523" y="4598075"/>
            <a:ext cx="198001" cy="340043"/>
          </a:xfrm>
          <a:prstGeom prst="rect">
            <a:avLst/>
          </a:prstGeom>
          <a:noFill/>
          <a:ln/>
        </p:spPr>
        <p:txBody>
          <a:bodyPr wrap="none" rtlCol="0" anchor="t"/>
          <a:lstStyle/>
          <a:p>
            <a:pPr marL="0" indent="0" algn="ctr">
              <a:lnSpc>
                <a:spcPts val="2678"/>
              </a:lnSpc>
              <a:buNone/>
            </a:pPr>
            <a:r>
              <a:rPr lang="en-US" sz="2678" b="1" dirty="0">
                <a:solidFill>
                  <a:srgbClr val="272525"/>
                </a:solidFill>
                <a:latin typeface="p22-mackinac-pro" pitchFamily="34" charset="0"/>
                <a:ea typeface="p22-mackinac-pro" pitchFamily="34" charset="-122"/>
                <a:cs typeface="p22-mackinac-pro" pitchFamily="34" charset="-120"/>
              </a:rPr>
              <a:t>2</a:t>
            </a:r>
            <a:endParaRPr lang="en-US" sz="2678" dirty="0"/>
          </a:p>
        </p:txBody>
      </p:sp>
      <p:sp>
        <p:nvSpPr>
          <p:cNvPr id="13" name="Text 8"/>
          <p:cNvSpPr/>
          <p:nvPr/>
        </p:nvSpPr>
        <p:spPr>
          <a:xfrm>
            <a:off x="1530310" y="4513064"/>
            <a:ext cx="2834164" cy="354211"/>
          </a:xfrm>
          <a:prstGeom prst="rect">
            <a:avLst/>
          </a:prstGeom>
          <a:noFill/>
          <a:ln/>
        </p:spPr>
        <p:txBody>
          <a:bodyPr wrap="none" rtlCol="0" anchor="t"/>
          <a:lstStyle/>
          <a:p>
            <a:pPr marL="0" indent="0">
              <a:lnSpc>
                <a:spcPts val="2790"/>
              </a:lnSpc>
              <a:buNone/>
            </a:pPr>
            <a:r>
              <a:rPr lang="en-US" sz="2232" b="1" dirty="0">
                <a:solidFill>
                  <a:srgbClr val="272525"/>
                </a:solidFill>
                <a:latin typeface="p22-mackinac-pro" pitchFamily="34" charset="0"/>
                <a:ea typeface="p22-mackinac-pro" pitchFamily="34" charset="-122"/>
                <a:cs typeface="p22-mackinac-pro" pitchFamily="34" charset="-120"/>
              </a:rPr>
              <a:t>System Integration</a:t>
            </a:r>
            <a:endParaRPr lang="en-US" sz="2232" dirty="0"/>
          </a:p>
        </p:txBody>
      </p:sp>
      <p:sp>
        <p:nvSpPr>
          <p:cNvPr id="14" name="Text 9"/>
          <p:cNvSpPr/>
          <p:nvPr/>
        </p:nvSpPr>
        <p:spPr>
          <a:xfrm>
            <a:off x="1530310" y="5003244"/>
            <a:ext cx="6820138" cy="725329"/>
          </a:xfrm>
          <a:prstGeom prst="rect">
            <a:avLst/>
          </a:prstGeom>
          <a:noFill/>
          <a:ln/>
        </p:spPr>
        <p:txBody>
          <a:bodyPr wrap="square" rtlCol="0" anchor="t"/>
          <a:lstStyle/>
          <a:p>
            <a:pPr marL="0" indent="0">
              <a:lnSpc>
                <a:spcPts val="2856"/>
              </a:lnSpc>
              <a:buNone/>
            </a:pPr>
            <a:r>
              <a:rPr lang="en-US" sz="1785" dirty="0">
                <a:solidFill>
                  <a:srgbClr val="272525"/>
                </a:solidFill>
                <a:latin typeface="Eudoxus Sans" pitchFamily="34" charset="0"/>
                <a:ea typeface="Eudoxus Sans" pitchFamily="34" charset="-122"/>
                <a:cs typeface="Eudoxus Sans" pitchFamily="34" charset="-120"/>
              </a:rPr>
              <a:t>Integrate hardware with software to create complete embedded systems.</a:t>
            </a:r>
            <a:endParaRPr lang="en-US" sz="1785" dirty="0"/>
          </a:p>
        </p:txBody>
      </p:sp>
      <p:sp>
        <p:nvSpPr>
          <p:cNvPr id="15" name="Shape 10"/>
          <p:cNvSpPr/>
          <p:nvPr/>
        </p:nvSpPr>
        <p:spPr>
          <a:xfrm>
            <a:off x="793552" y="6210300"/>
            <a:ext cx="510064" cy="510064"/>
          </a:xfrm>
          <a:prstGeom prst="roundRect">
            <a:avLst>
              <a:gd name="adj" fmla="val 20003"/>
            </a:avLst>
          </a:prstGeom>
          <a:solidFill>
            <a:srgbClr val="CCEEFF"/>
          </a:solidFill>
          <a:ln w="7620">
            <a:solidFill>
              <a:srgbClr val="B2D4E5"/>
            </a:solidFill>
            <a:prstDash val="solid"/>
          </a:ln>
        </p:spPr>
      </p:sp>
      <p:sp>
        <p:nvSpPr>
          <p:cNvPr id="16" name="Text 11"/>
          <p:cNvSpPr/>
          <p:nvPr/>
        </p:nvSpPr>
        <p:spPr>
          <a:xfrm>
            <a:off x="946666" y="6295311"/>
            <a:ext cx="203716" cy="340043"/>
          </a:xfrm>
          <a:prstGeom prst="rect">
            <a:avLst/>
          </a:prstGeom>
          <a:noFill/>
          <a:ln/>
        </p:spPr>
        <p:txBody>
          <a:bodyPr wrap="none" rtlCol="0" anchor="t"/>
          <a:lstStyle/>
          <a:p>
            <a:pPr marL="0" indent="0" algn="ctr">
              <a:lnSpc>
                <a:spcPts val="2678"/>
              </a:lnSpc>
              <a:buNone/>
            </a:pPr>
            <a:r>
              <a:rPr lang="en-US" sz="2678" b="1" dirty="0">
                <a:solidFill>
                  <a:srgbClr val="272525"/>
                </a:solidFill>
                <a:latin typeface="p22-mackinac-pro" pitchFamily="34" charset="0"/>
                <a:ea typeface="p22-mackinac-pro" pitchFamily="34" charset="-122"/>
                <a:cs typeface="p22-mackinac-pro" pitchFamily="34" charset="-120"/>
              </a:rPr>
              <a:t>3</a:t>
            </a:r>
            <a:endParaRPr lang="en-US" sz="2678" dirty="0"/>
          </a:p>
        </p:txBody>
      </p:sp>
      <p:sp>
        <p:nvSpPr>
          <p:cNvPr id="17" name="Text 12"/>
          <p:cNvSpPr/>
          <p:nvPr/>
        </p:nvSpPr>
        <p:spPr>
          <a:xfrm>
            <a:off x="1530310" y="6210300"/>
            <a:ext cx="3323749" cy="354211"/>
          </a:xfrm>
          <a:prstGeom prst="rect">
            <a:avLst/>
          </a:prstGeom>
          <a:noFill/>
          <a:ln/>
        </p:spPr>
        <p:txBody>
          <a:bodyPr wrap="none" rtlCol="0" anchor="t"/>
          <a:lstStyle/>
          <a:p>
            <a:pPr marL="0" indent="0">
              <a:lnSpc>
                <a:spcPts val="2790"/>
              </a:lnSpc>
              <a:buNone/>
            </a:pPr>
            <a:r>
              <a:rPr lang="en-US" sz="2232" b="1" dirty="0">
                <a:solidFill>
                  <a:srgbClr val="272525"/>
                </a:solidFill>
                <a:latin typeface="p22-mackinac-pro" pitchFamily="34" charset="0"/>
                <a:ea typeface="p22-mackinac-pro" pitchFamily="34" charset="-122"/>
                <a:cs typeface="p22-mackinac-pro" pitchFamily="34" charset="-120"/>
              </a:rPr>
              <a:t>Prototyping and Testing</a:t>
            </a:r>
            <a:endParaRPr lang="en-US" sz="2232" dirty="0"/>
          </a:p>
        </p:txBody>
      </p:sp>
      <p:sp>
        <p:nvSpPr>
          <p:cNvPr id="18" name="Text 13"/>
          <p:cNvSpPr/>
          <p:nvPr/>
        </p:nvSpPr>
        <p:spPr>
          <a:xfrm>
            <a:off x="1530310" y="6700480"/>
            <a:ext cx="6820138" cy="725329"/>
          </a:xfrm>
          <a:prstGeom prst="rect">
            <a:avLst/>
          </a:prstGeom>
          <a:noFill/>
          <a:ln/>
        </p:spPr>
        <p:txBody>
          <a:bodyPr wrap="square" rtlCol="0" anchor="t"/>
          <a:lstStyle/>
          <a:p>
            <a:pPr marL="0" indent="0">
              <a:lnSpc>
                <a:spcPts val="2856"/>
              </a:lnSpc>
              <a:buNone/>
            </a:pPr>
            <a:r>
              <a:rPr lang="en-US" sz="1785" dirty="0">
                <a:solidFill>
                  <a:srgbClr val="272525"/>
                </a:solidFill>
                <a:latin typeface="Eudoxus Sans" pitchFamily="34" charset="0"/>
                <a:ea typeface="Eudoxus Sans" pitchFamily="34" charset="-122"/>
                <a:cs typeface="Eudoxus Sans" pitchFamily="34" charset="-120"/>
              </a:rPr>
              <a:t>Build and test prototypes to ensure reliable and efficient hardware performance.</a:t>
            </a:r>
            <a:endParaRPr lang="en-US" sz="178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817376"/>
          </a:xfrm>
          <a:prstGeom prst="rect">
            <a:avLst/>
          </a:prstGeom>
        </p:spPr>
      </p:pic>
      <p:sp>
        <p:nvSpPr>
          <p:cNvPr id="5" name="Text 1"/>
          <p:cNvSpPr/>
          <p:nvPr/>
        </p:nvSpPr>
        <p:spPr>
          <a:xfrm>
            <a:off x="1159193" y="3444121"/>
            <a:ext cx="8083153" cy="704374"/>
          </a:xfrm>
          <a:prstGeom prst="rect">
            <a:avLst/>
          </a:prstGeom>
          <a:noFill/>
          <a:ln/>
        </p:spPr>
        <p:txBody>
          <a:bodyPr wrap="none" rtlCol="0" anchor="t"/>
          <a:lstStyle/>
          <a:p>
            <a:pPr marL="0" indent="0">
              <a:lnSpc>
                <a:spcPts val="5546"/>
              </a:lnSpc>
              <a:buNone/>
            </a:pPr>
            <a:r>
              <a:rPr lang="en-US" sz="4437" b="1" dirty="0">
                <a:solidFill>
                  <a:srgbClr val="000000"/>
                </a:solidFill>
                <a:latin typeface="p22-mackinac-pro" pitchFamily="34" charset="0"/>
                <a:ea typeface="p22-mackinac-pro" pitchFamily="34" charset="-122"/>
                <a:cs typeface="p22-mackinac-pro" pitchFamily="34" charset="-120"/>
              </a:rPr>
              <a:t>Embedded Systems Architect</a:t>
            </a:r>
            <a:endParaRPr lang="en-US" sz="4437" dirty="0"/>
          </a:p>
        </p:txBody>
      </p:sp>
      <p:sp>
        <p:nvSpPr>
          <p:cNvPr id="6" name="Shape 2"/>
          <p:cNvSpPr/>
          <p:nvPr/>
        </p:nvSpPr>
        <p:spPr>
          <a:xfrm>
            <a:off x="1159193" y="4486513"/>
            <a:ext cx="3953708" cy="3116342"/>
          </a:xfrm>
          <a:prstGeom prst="roundRect">
            <a:avLst>
              <a:gd name="adj" fmla="val 3255"/>
            </a:avLst>
          </a:prstGeom>
          <a:solidFill>
            <a:srgbClr val="CCEEFF"/>
          </a:solidFill>
          <a:ln w="7620">
            <a:solidFill>
              <a:srgbClr val="B2D4E5"/>
            </a:solidFill>
            <a:prstDash val="solid"/>
          </a:ln>
        </p:spPr>
      </p:sp>
      <p:sp>
        <p:nvSpPr>
          <p:cNvPr id="7" name="Text 3"/>
          <p:cNvSpPr/>
          <p:nvPr/>
        </p:nvSpPr>
        <p:spPr>
          <a:xfrm>
            <a:off x="1392198" y="4719518"/>
            <a:ext cx="2817376" cy="352068"/>
          </a:xfrm>
          <a:prstGeom prst="rect">
            <a:avLst/>
          </a:prstGeom>
          <a:noFill/>
          <a:ln/>
        </p:spPr>
        <p:txBody>
          <a:bodyPr wrap="none" rtlCol="0" anchor="t"/>
          <a:lstStyle/>
          <a:p>
            <a:pPr marL="0" indent="0">
              <a:lnSpc>
                <a:spcPts val="2773"/>
              </a:lnSpc>
              <a:buNone/>
            </a:pPr>
            <a:r>
              <a:rPr lang="en-US" sz="2218" b="1" dirty="0">
                <a:solidFill>
                  <a:srgbClr val="272525"/>
                </a:solidFill>
                <a:latin typeface="p22-mackinac-pro" pitchFamily="34" charset="0"/>
                <a:ea typeface="p22-mackinac-pro" pitchFamily="34" charset="-122"/>
                <a:cs typeface="p22-mackinac-pro" pitchFamily="34" charset="-120"/>
              </a:rPr>
              <a:t>System Design</a:t>
            </a:r>
            <a:endParaRPr lang="en-US" sz="2218" dirty="0"/>
          </a:p>
        </p:txBody>
      </p:sp>
      <p:sp>
        <p:nvSpPr>
          <p:cNvPr id="8" name="Text 4"/>
          <p:cNvSpPr/>
          <p:nvPr/>
        </p:nvSpPr>
        <p:spPr>
          <a:xfrm>
            <a:off x="1392198" y="5206722"/>
            <a:ext cx="3487698" cy="2163128"/>
          </a:xfrm>
          <a:prstGeom prst="rect">
            <a:avLst/>
          </a:prstGeom>
          <a:noFill/>
          <a:ln/>
        </p:spPr>
        <p:txBody>
          <a:bodyPr wrap="square" rtlCol="0" anchor="t"/>
          <a:lstStyle/>
          <a:p>
            <a:pPr marL="0" indent="0">
              <a:lnSpc>
                <a:spcPts val="2840"/>
              </a:lnSpc>
              <a:buNone/>
            </a:pPr>
            <a:r>
              <a:rPr lang="en-US" sz="1775" dirty="0">
                <a:solidFill>
                  <a:srgbClr val="272525"/>
                </a:solidFill>
                <a:latin typeface="Eudoxus Sans" pitchFamily="34" charset="0"/>
                <a:ea typeface="Eudoxus Sans" pitchFamily="34" charset="-122"/>
                <a:cs typeface="Eudoxus Sans" pitchFamily="34" charset="-120"/>
              </a:rPr>
              <a:t>Responsible for the overall design and architecture of embedded systems, considering factors such as performance, power consumption, and cost.</a:t>
            </a:r>
            <a:endParaRPr lang="en-US" sz="1775" dirty="0"/>
          </a:p>
        </p:txBody>
      </p:sp>
      <p:sp>
        <p:nvSpPr>
          <p:cNvPr id="9" name="Shape 5"/>
          <p:cNvSpPr/>
          <p:nvPr/>
        </p:nvSpPr>
        <p:spPr>
          <a:xfrm>
            <a:off x="5338286" y="4486513"/>
            <a:ext cx="3953708" cy="3116342"/>
          </a:xfrm>
          <a:prstGeom prst="roundRect">
            <a:avLst>
              <a:gd name="adj" fmla="val 3255"/>
            </a:avLst>
          </a:prstGeom>
          <a:solidFill>
            <a:srgbClr val="CCEEFF"/>
          </a:solidFill>
          <a:ln w="7620">
            <a:solidFill>
              <a:srgbClr val="B2D4E5"/>
            </a:solidFill>
            <a:prstDash val="solid"/>
          </a:ln>
        </p:spPr>
      </p:sp>
      <p:sp>
        <p:nvSpPr>
          <p:cNvPr id="10" name="Text 6"/>
          <p:cNvSpPr/>
          <p:nvPr/>
        </p:nvSpPr>
        <p:spPr>
          <a:xfrm>
            <a:off x="5571292" y="4719518"/>
            <a:ext cx="2845475" cy="352068"/>
          </a:xfrm>
          <a:prstGeom prst="rect">
            <a:avLst/>
          </a:prstGeom>
          <a:noFill/>
          <a:ln/>
        </p:spPr>
        <p:txBody>
          <a:bodyPr wrap="none" rtlCol="0" anchor="t"/>
          <a:lstStyle/>
          <a:p>
            <a:pPr marL="0" indent="0">
              <a:lnSpc>
                <a:spcPts val="2773"/>
              </a:lnSpc>
              <a:buNone/>
            </a:pPr>
            <a:r>
              <a:rPr lang="en-US" sz="2218" b="1" dirty="0">
                <a:solidFill>
                  <a:srgbClr val="272525"/>
                </a:solidFill>
                <a:latin typeface="p22-mackinac-pro" pitchFamily="34" charset="0"/>
                <a:ea typeface="p22-mackinac-pro" pitchFamily="34" charset="-122"/>
                <a:cs typeface="p22-mackinac-pro" pitchFamily="34" charset="-120"/>
              </a:rPr>
              <a:t>Project Management</a:t>
            </a:r>
            <a:endParaRPr lang="en-US" sz="2218" dirty="0"/>
          </a:p>
        </p:txBody>
      </p:sp>
      <p:sp>
        <p:nvSpPr>
          <p:cNvPr id="11" name="Text 7"/>
          <p:cNvSpPr/>
          <p:nvPr/>
        </p:nvSpPr>
        <p:spPr>
          <a:xfrm>
            <a:off x="5571292" y="5206722"/>
            <a:ext cx="3487698" cy="1802606"/>
          </a:xfrm>
          <a:prstGeom prst="rect">
            <a:avLst/>
          </a:prstGeom>
          <a:noFill/>
          <a:ln/>
        </p:spPr>
        <p:txBody>
          <a:bodyPr wrap="square" rtlCol="0" anchor="t"/>
          <a:lstStyle/>
          <a:p>
            <a:pPr marL="0" indent="0">
              <a:lnSpc>
                <a:spcPts val="2840"/>
              </a:lnSpc>
              <a:buNone/>
            </a:pPr>
            <a:r>
              <a:rPr lang="en-US" sz="1775" dirty="0">
                <a:solidFill>
                  <a:srgbClr val="272525"/>
                </a:solidFill>
                <a:latin typeface="Eudoxus Sans" pitchFamily="34" charset="0"/>
                <a:ea typeface="Eudoxus Sans" pitchFamily="34" charset="-122"/>
                <a:cs typeface="Eudoxus Sans" pitchFamily="34" charset="-120"/>
              </a:rPr>
              <a:t>Coordinate the efforts of software and hardware teams to ensure the successful completion of embedded systems projects.</a:t>
            </a:r>
            <a:endParaRPr lang="en-US" sz="1775" dirty="0"/>
          </a:p>
        </p:txBody>
      </p:sp>
      <p:sp>
        <p:nvSpPr>
          <p:cNvPr id="12" name="Shape 8"/>
          <p:cNvSpPr/>
          <p:nvPr/>
        </p:nvSpPr>
        <p:spPr>
          <a:xfrm>
            <a:off x="9517380" y="4486513"/>
            <a:ext cx="3953708" cy="3116342"/>
          </a:xfrm>
          <a:prstGeom prst="roundRect">
            <a:avLst>
              <a:gd name="adj" fmla="val 3255"/>
            </a:avLst>
          </a:prstGeom>
          <a:solidFill>
            <a:srgbClr val="CCEEFF"/>
          </a:solidFill>
          <a:ln w="7620">
            <a:solidFill>
              <a:srgbClr val="B2D4E5"/>
            </a:solidFill>
            <a:prstDash val="solid"/>
          </a:ln>
        </p:spPr>
      </p:sp>
      <p:sp>
        <p:nvSpPr>
          <p:cNvPr id="13" name="Text 9"/>
          <p:cNvSpPr/>
          <p:nvPr/>
        </p:nvSpPr>
        <p:spPr>
          <a:xfrm>
            <a:off x="9750385" y="4719518"/>
            <a:ext cx="2817376" cy="352068"/>
          </a:xfrm>
          <a:prstGeom prst="rect">
            <a:avLst/>
          </a:prstGeom>
          <a:noFill/>
          <a:ln/>
        </p:spPr>
        <p:txBody>
          <a:bodyPr wrap="none" rtlCol="0" anchor="t"/>
          <a:lstStyle/>
          <a:p>
            <a:pPr marL="0" indent="0">
              <a:lnSpc>
                <a:spcPts val="2773"/>
              </a:lnSpc>
              <a:buNone/>
            </a:pPr>
            <a:r>
              <a:rPr lang="en-US" sz="2218" b="1" dirty="0">
                <a:solidFill>
                  <a:srgbClr val="272525"/>
                </a:solidFill>
                <a:latin typeface="p22-mackinac-pro" pitchFamily="34" charset="0"/>
                <a:ea typeface="p22-mackinac-pro" pitchFamily="34" charset="-122"/>
                <a:cs typeface="p22-mackinac-pro" pitchFamily="34" charset="-120"/>
              </a:rPr>
              <a:t>Innovation</a:t>
            </a:r>
            <a:endParaRPr lang="en-US" sz="2218" dirty="0"/>
          </a:p>
        </p:txBody>
      </p:sp>
      <p:sp>
        <p:nvSpPr>
          <p:cNvPr id="14" name="Text 10"/>
          <p:cNvSpPr/>
          <p:nvPr/>
        </p:nvSpPr>
        <p:spPr>
          <a:xfrm>
            <a:off x="9750385" y="5206722"/>
            <a:ext cx="3487698" cy="1442085"/>
          </a:xfrm>
          <a:prstGeom prst="rect">
            <a:avLst/>
          </a:prstGeom>
          <a:noFill/>
          <a:ln/>
        </p:spPr>
        <p:txBody>
          <a:bodyPr wrap="square" rtlCol="0" anchor="t"/>
          <a:lstStyle/>
          <a:p>
            <a:pPr marL="0" indent="0">
              <a:lnSpc>
                <a:spcPts val="2840"/>
              </a:lnSpc>
              <a:buNone/>
            </a:pPr>
            <a:r>
              <a:rPr lang="en-US" sz="1775" dirty="0">
                <a:solidFill>
                  <a:srgbClr val="272525"/>
                </a:solidFill>
                <a:latin typeface="Eudoxus Sans" pitchFamily="34" charset="0"/>
                <a:ea typeface="Eudoxus Sans" pitchFamily="34" charset="-122"/>
                <a:cs typeface="Eudoxus Sans" pitchFamily="34" charset="-120"/>
              </a:rPr>
              <a:t>Develop new and innovative solutions to complex embedded systems challenges, leveraging emerging technologies.</a:t>
            </a:r>
            <a:endParaRPr lang="en-US" sz="177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93793" y="2641640"/>
            <a:ext cx="4986695" cy="2946321"/>
          </a:xfrm>
          <a:prstGeom prst="rect">
            <a:avLst/>
          </a:prstGeom>
        </p:spPr>
      </p:pic>
      <p:sp>
        <p:nvSpPr>
          <p:cNvPr id="6" name="Text 1"/>
          <p:cNvSpPr/>
          <p:nvPr/>
        </p:nvSpPr>
        <p:spPr>
          <a:xfrm>
            <a:off x="699492" y="1503521"/>
            <a:ext cx="6757988" cy="624602"/>
          </a:xfrm>
          <a:prstGeom prst="rect">
            <a:avLst/>
          </a:prstGeom>
          <a:noFill/>
          <a:ln/>
        </p:spPr>
        <p:txBody>
          <a:bodyPr wrap="none" rtlCol="0" anchor="t"/>
          <a:lstStyle/>
          <a:p>
            <a:pPr marL="0" indent="0">
              <a:lnSpc>
                <a:spcPts val="4918"/>
              </a:lnSpc>
              <a:buNone/>
            </a:pPr>
            <a:r>
              <a:rPr lang="en-US" sz="3935" b="1" dirty="0">
                <a:solidFill>
                  <a:srgbClr val="000000"/>
                </a:solidFill>
                <a:latin typeface="p22-mackinac-pro" pitchFamily="34" charset="0"/>
                <a:ea typeface="p22-mackinac-pro" pitchFamily="34" charset="-122"/>
                <a:cs typeface="p22-mackinac-pro" pitchFamily="34" charset="-120"/>
              </a:rPr>
              <a:t>Embedded Systems Analyst</a:t>
            </a:r>
            <a:endParaRPr lang="en-US" sz="3935" dirty="0"/>
          </a:p>
        </p:txBody>
      </p:sp>
      <p:sp>
        <p:nvSpPr>
          <p:cNvPr id="7" name="Shape 2"/>
          <p:cNvSpPr/>
          <p:nvPr/>
        </p:nvSpPr>
        <p:spPr>
          <a:xfrm>
            <a:off x="699492" y="2427922"/>
            <a:ext cx="7745016" cy="4298156"/>
          </a:xfrm>
          <a:prstGeom prst="roundRect">
            <a:avLst>
              <a:gd name="adj" fmla="val 2093"/>
            </a:avLst>
          </a:prstGeom>
          <a:noFill/>
          <a:ln w="7620">
            <a:solidFill>
              <a:srgbClr val="000000">
                <a:alpha val="8000"/>
              </a:srgbClr>
            </a:solidFill>
            <a:prstDash val="solid"/>
          </a:ln>
        </p:spPr>
      </p:sp>
      <p:sp>
        <p:nvSpPr>
          <p:cNvPr id="8" name="Shape 3"/>
          <p:cNvSpPr/>
          <p:nvPr/>
        </p:nvSpPr>
        <p:spPr>
          <a:xfrm>
            <a:off x="707112" y="2435543"/>
            <a:ext cx="7729776" cy="1534239"/>
          </a:xfrm>
          <a:prstGeom prst="rect">
            <a:avLst/>
          </a:prstGeom>
          <a:solidFill>
            <a:srgbClr val="FFFFFF">
              <a:alpha val="4000"/>
            </a:srgbClr>
          </a:solidFill>
          <a:ln/>
        </p:spPr>
      </p:sp>
      <p:sp>
        <p:nvSpPr>
          <p:cNvPr id="9" name="Text 4"/>
          <p:cNvSpPr/>
          <p:nvPr/>
        </p:nvSpPr>
        <p:spPr>
          <a:xfrm>
            <a:off x="906899" y="2563058"/>
            <a:ext cx="3461504" cy="319802"/>
          </a:xfrm>
          <a:prstGeom prst="rect">
            <a:avLst/>
          </a:prstGeom>
          <a:noFill/>
          <a:ln/>
        </p:spPr>
        <p:txBody>
          <a:bodyPr wrap="none" rtlCol="0" anchor="t"/>
          <a:lstStyle/>
          <a:p>
            <a:pPr marL="0" indent="0">
              <a:lnSpc>
                <a:spcPts val="2518"/>
              </a:lnSpc>
              <a:buNone/>
            </a:pPr>
            <a:r>
              <a:rPr lang="en-US" sz="1574" dirty="0">
                <a:solidFill>
                  <a:srgbClr val="272525"/>
                </a:solidFill>
                <a:latin typeface="Eudoxus Sans" pitchFamily="34" charset="0"/>
                <a:ea typeface="Eudoxus Sans" pitchFamily="34" charset="-122"/>
                <a:cs typeface="Eudoxus Sans" pitchFamily="34" charset="-120"/>
              </a:rPr>
              <a:t>Data Analysis</a:t>
            </a:r>
            <a:endParaRPr lang="en-US" sz="1574" dirty="0"/>
          </a:p>
        </p:txBody>
      </p:sp>
      <p:sp>
        <p:nvSpPr>
          <p:cNvPr id="10" name="Text 5"/>
          <p:cNvSpPr/>
          <p:nvPr/>
        </p:nvSpPr>
        <p:spPr>
          <a:xfrm>
            <a:off x="4775597" y="2563058"/>
            <a:ext cx="3461504" cy="1279208"/>
          </a:xfrm>
          <a:prstGeom prst="rect">
            <a:avLst/>
          </a:prstGeom>
          <a:noFill/>
          <a:ln/>
        </p:spPr>
        <p:txBody>
          <a:bodyPr wrap="square" rtlCol="0" anchor="t"/>
          <a:lstStyle/>
          <a:p>
            <a:pPr marL="0" indent="0">
              <a:lnSpc>
                <a:spcPts val="2518"/>
              </a:lnSpc>
              <a:buNone/>
            </a:pPr>
            <a:r>
              <a:rPr lang="en-US" sz="1574" dirty="0">
                <a:solidFill>
                  <a:srgbClr val="272525"/>
                </a:solidFill>
                <a:latin typeface="Eudoxus Sans" pitchFamily="34" charset="0"/>
                <a:ea typeface="Eudoxus Sans" pitchFamily="34" charset="-122"/>
                <a:cs typeface="Eudoxus Sans" pitchFamily="34" charset="-120"/>
              </a:rPr>
              <a:t>Collect and analyze data from embedded systems to identify performance issues and optimization opportunities.</a:t>
            </a:r>
            <a:endParaRPr lang="en-US" sz="1574" dirty="0"/>
          </a:p>
        </p:txBody>
      </p:sp>
      <p:sp>
        <p:nvSpPr>
          <p:cNvPr id="11" name="Shape 6"/>
          <p:cNvSpPr/>
          <p:nvPr/>
        </p:nvSpPr>
        <p:spPr>
          <a:xfrm>
            <a:off x="707112" y="3969782"/>
            <a:ext cx="7729776" cy="1214438"/>
          </a:xfrm>
          <a:prstGeom prst="rect">
            <a:avLst/>
          </a:prstGeom>
          <a:solidFill>
            <a:srgbClr val="000000">
              <a:alpha val="4000"/>
            </a:srgbClr>
          </a:solidFill>
          <a:ln/>
        </p:spPr>
      </p:sp>
      <p:sp>
        <p:nvSpPr>
          <p:cNvPr id="12" name="Text 7"/>
          <p:cNvSpPr/>
          <p:nvPr/>
        </p:nvSpPr>
        <p:spPr>
          <a:xfrm>
            <a:off x="906899" y="4097298"/>
            <a:ext cx="3461504" cy="319802"/>
          </a:xfrm>
          <a:prstGeom prst="rect">
            <a:avLst/>
          </a:prstGeom>
          <a:noFill/>
          <a:ln/>
        </p:spPr>
        <p:txBody>
          <a:bodyPr wrap="none" rtlCol="0" anchor="t"/>
          <a:lstStyle/>
          <a:p>
            <a:pPr marL="0" indent="0">
              <a:lnSpc>
                <a:spcPts val="2518"/>
              </a:lnSpc>
              <a:buNone/>
            </a:pPr>
            <a:r>
              <a:rPr lang="en-US" sz="1574" dirty="0">
                <a:solidFill>
                  <a:srgbClr val="272525"/>
                </a:solidFill>
                <a:latin typeface="Eudoxus Sans" pitchFamily="34" charset="0"/>
                <a:ea typeface="Eudoxus Sans" pitchFamily="34" charset="-122"/>
                <a:cs typeface="Eudoxus Sans" pitchFamily="34" charset="-120"/>
              </a:rPr>
              <a:t>Requirements Gathering</a:t>
            </a:r>
            <a:endParaRPr lang="en-US" sz="1574" dirty="0"/>
          </a:p>
        </p:txBody>
      </p:sp>
      <p:sp>
        <p:nvSpPr>
          <p:cNvPr id="13" name="Text 8"/>
          <p:cNvSpPr/>
          <p:nvPr/>
        </p:nvSpPr>
        <p:spPr>
          <a:xfrm>
            <a:off x="4775597" y="4097298"/>
            <a:ext cx="3461504" cy="959406"/>
          </a:xfrm>
          <a:prstGeom prst="rect">
            <a:avLst/>
          </a:prstGeom>
          <a:noFill/>
          <a:ln/>
        </p:spPr>
        <p:txBody>
          <a:bodyPr wrap="square" rtlCol="0" anchor="t"/>
          <a:lstStyle/>
          <a:p>
            <a:pPr marL="0" indent="0">
              <a:lnSpc>
                <a:spcPts val="2518"/>
              </a:lnSpc>
              <a:buNone/>
            </a:pPr>
            <a:r>
              <a:rPr lang="en-US" sz="1574" dirty="0">
                <a:solidFill>
                  <a:srgbClr val="272525"/>
                </a:solidFill>
                <a:latin typeface="Eudoxus Sans" pitchFamily="34" charset="0"/>
                <a:ea typeface="Eudoxus Sans" pitchFamily="34" charset="-122"/>
                <a:cs typeface="Eudoxus Sans" pitchFamily="34" charset="-120"/>
              </a:rPr>
              <a:t>Work closely with stakeholders to understand their needs and translate them into technical requirements.</a:t>
            </a:r>
            <a:endParaRPr lang="en-US" sz="1574" dirty="0"/>
          </a:p>
        </p:txBody>
      </p:sp>
      <p:sp>
        <p:nvSpPr>
          <p:cNvPr id="14" name="Shape 9"/>
          <p:cNvSpPr/>
          <p:nvPr/>
        </p:nvSpPr>
        <p:spPr>
          <a:xfrm>
            <a:off x="707112" y="5184219"/>
            <a:ext cx="7729776" cy="1534239"/>
          </a:xfrm>
          <a:prstGeom prst="rect">
            <a:avLst/>
          </a:prstGeom>
          <a:solidFill>
            <a:srgbClr val="FFFFFF">
              <a:alpha val="4000"/>
            </a:srgbClr>
          </a:solidFill>
          <a:ln/>
        </p:spPr>
      </p:sp>
      <p:sp>
        <p:nvSpPr>
          <p:cNvPr id="15" name="Text 10"/>
          <p:cNvSpPr/>
          <p:nvPr/>
        </p:nvSpPr>
        <p:spPr>
          <a:xfrm>
            <a:off x="906899" y="5311735"/>
            <a:ext cx="3461504" cy="319802"/>
          </a:xfrm>
          <a:prstGeom prst="rect">
            <a:avLst/>
          </a:prstGeom>
          <a:noFill/>
          <a:ln/>
        </p:spPr>
        <p:txBody>
          <a:bodyPr wrap="none" rtlCol="0" anchor="t"/>
          <a:lstStyle/>
          <a:p>
            <a:pPr marL="0" indent="0">
              <a:lnSpc>
                <a:spcPts val="2518"/>
              </a:lnSpc>
              <a:buNone/>
            </a:pPr>
            <a:r>
              <a:rPr lang="en-US" sz="1574" dirty="0">
                <a:solidFill>
                  <a:srgbClr val="272525"/>
                </a:solidFill>
                <a:latin typeface="Eudoxus Sans" pitchFamily="34" charset="0"/>
                <a:ea typeface="Eudoxus Sans" pitchFamily="34" charset="-122"/>
                <a:cs typeface="Eudoxus Sans" pitchFamily="34" charset="-120"/>
              </a:rPr>
              <a:t>System Evaluation</a:t>
            </a:r>
            <a:endParaRPr lang="en-US" sz="1574" dirty="0"/>
          </a:p>
        </p:txBody>
      </p:sp>
      <p:sp>
        <p:nvSpPr>
          <p:cNvPr id="16" name="Text 11"/>
          <p:cNvSpPr/>
          <p:nvPr/>
        </p:nvSpPr>
        <p:spPr>
          <a:xfrm>
            <a:off x="4775597" y="5311735"/>
            <a:ext cx="3461504" cy="1279208"/>
          </a:xfrm>
          <a:prstGeom prst="rect">
            <a:avLst/>
          </a:prstGeom>
          <a:noFill/>
          <a:ln/>
        </p:spPr>
        <p:txBody>
          <a:bodyPr wrap="square" rtlCol="0" anchor="t"/>
          <a:lstStyle/>
          <a:p>
            <a:pPr marL="0" indent="0">
              <a:lnSpc>
                <a:spcPts val="2518"/>
              </a:lnSpc>
              <a:buNone/>
            </a:pPr>
            <a:r>
              <a:rPr lang="en-US" sz="1574" dirty="0">
                <a:solidFill>
                  <a:srgbClr val="272525"/>
                </a:solidFill>
                <a:latin typeface="Eudoxus Sans" pitchFamily="34" charset="0"/>
                <a:ea typeface="Eudoxus Sans" pitchFamily="34" charset="-122"/>
                <a:cs typeface="Eudoxus Sans" pitchFamily="34" charset="-120"/>
              </a:rPr>
              <a:t>Assess the effectiveness and efficiency of existing embedded systems and recommend improvements.</a:t>
            </a:r>
            <a:endParaRPr lang="en-US" sz="157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3086100"/>
          </a:xfrm>
          <a:prstGeom prst="rect">
            <a:avLst/>
          </a:prstGeom>
        </p:spPr>
      </p:pic>
      <p:sp>
        <p:nvSpPr>
          <p:cNvPr id="5" name="Text 1"/>
          <p:cNvSpPr/>
          <p:nvPr/>
        </p:nvSpPr>
        <p:spPr>
          <a:xfrm>
            <a:off x="864037" y="3795355"/>
            <a:ext cx="9296638"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Embedded Systems Technician</a:t>
            </a:r>
            <a:endParaRPr lang="en-US" sz="4860" dirty="0"/>
          </a:p>
        </p:txBody>
      </p:sp>
      <p:pic>
        <p:nvPicPr>
          <p:cNvPr id="6" name="Image 2" descr="preencoded.png"/>
          <p:cNvPicPr>
            <a:picLocks noChangeAspect="1"/>
          </p:cNvPicPr>
          <p:nvPr/>
        </p:nvPicPr>
        <p:blipFill>
          <a:blip r:embed="rId5"/>
          <a:stretch>
            <a:fillRect/>
          </a:stretch>
        </p:blipFill>
        <p:spPr>
          <a:xfrm>
            <a:off x="864037" y="4937165"/>
            <a:ext cx="617220" cy="617220"/>
          </a:xfrm>
          <a:prstGeom prst="rect">
            <a:avLst/>
          </a:prstGeom>
        </p:spPr>
      </p:pic>
      <p:sp>
        <p:nvSpPr>
          <p:cNvPr id="7" name="Text 2"/>
          <p:cNvSpPr/>
          <p:nvPr/>
        </p:nvSpPr>
        <p:spPr>
          <a:xfrm>
            <a:off x="864037" y="5801201"/>
            <a:ext cx="3086100" cy="385763"/>
          </a:xfrm>
          <a:prstGeom prst="rect">
            <a:avLst/>
          </a:prstGeom>
          <a:noFill/>
          <a:ln/>
        </p:spPr>
        <p:txBody>
          <a:bodyPr wrap="none" rtlCol="0" anchor="t"/>
          <a:lstStyle/>
          <a:p>
            <a:pPr marL="0" indent="0" algn="l">
              <a:lnSpc>
                <a:spcPts val="3038"/>
              </a:lnSpc>
              <a:buNone/>
            </a:pPr>
            <a:r>
              <a:rPr lang="en-US" sz="2430" b="1" dirty="0">
                <a:solidFill>
                  <a:srgbClr val="272525"/>
                </a:solidFill>
                <a:latin typeface="p22-mackinac-pro" pitchFamily="34" charset="0"/>
                <a:ea typeface="p22-mackinac-pro" pitchFamily="34" charset="-122"/>
                <a:cs typeface="p22-mackinac-pro" pitchFamily="34" charset="-120"/>
              </a:rPr>
              <a:t>Maintenance</a:t>
            </a:r>
            <a:endParaRPr lang="en-US" sz="2430" dirty="0"/>
          </a:p>
        </p:txBody>
      </p:sp>
      <p:sp>
        <p:nvSpPr>
          <p:cNvPr id="8" name="Text 3"/>
          <p:cNvSpPr/>
          <p:nvPr/>
        </p:nvSpPr>
        <p:spPr>
          <a:xfrm>
            <a:off x="864037" y="6335078"/>
            <a:ext cx="4053840" cy="1185148"/>
          </a:xfrm>
          <a:prstGeom prst="rect">
            <a:avLst/>
          </a:prstGeom>
          <a:noFill/>
          <a:ln/>
        </p:spPr>
        <p:txBody>
          <a:bodyPr wrap="square" rtlCol="0" anchor="t"/>
          <a:lstStyle/>
          <a:p>
            <a:pPr marL="0" indent="0" algn="l">
              <a:lnSpc>
                <a:spcPts val="3110"/>
              </a:lnSpc>
              <a:buNone/>
            </a:pPr>
            <a:r>
              <a:rPr lang="en-US" sz="1944" dirty="0">
                <a:solidFill>
                  <a:srgbClr val="272525"/>
                </a:solidFill>
                <a:latin typeface="Eudoxus Sans" pitchFamily="34" charset="0"/>
                <a:ea typeface="Eudoxus Sans" pitchFamily="34" charset="-122"/>
                <a:cs typeface="Eudoxus Sans" pitchFamily="34" charset="-120"/>
              </a:rPr>
              <a:t>Perform regular maintenance and troubleshoot issues with embedded systems.</a:t>
            </a:r>
            <a:endParaRPr lang="en-US" sz="1944" dirty="0"/>
          </a:p>
        </p:txBody>
      </p:sp>
      <p:pic>
        <p:nvPicPr>
          <p:cNvPr id="9" name="Image 3" descr="preencoded.png"/>
          <p:cNvPicPr>
            <a:picLocks noChangeAspect="1"/>
          </p:cNvPicPr>
          <p:nvPr/>
        </p:nvPicPr>
        <p:blipFill>
          <a:blip r:embed="rId6"/>
          <a:stretch>
            <a:fillRect/>
          </a:stretch>
        </p:blipFill>
        <p:spPr>
          <a:xfrm>
            <a:off x="5288161" y="4937165"/>
            <a:ext cx="617220" cy="617220"/>
          </a:xfrm>
          <a:prstGeom prst="rect">
            <a:avLst/>
          </a:prstGeom>
        </p:spPr>
      </p:pic>
      <p:sp>
        <p:nvSpPr>
          <p:cNvPr id="10" name="Text 4"/>
          <p:cNvSpPr/>
          <p:nvPr/>
        </p:nvSpPr>
        <p:spPr>
          <a:xfrm>
            <a:off x="5288161" y="5801201"/>
            <a:ext cx="3086100" cy="385763"/>
          </a:xfrm>
          <a:prstGeom prst="rect">
            <a:avLst/>
          </a:prstGeom>
          <a:noFill/>
          <a:ln/>
        </p:spPr>
        <p:txBody>
          <a:bodyPr wrap="none" rtlCol="0" anchor="t"/>
          <a:lstStyle/>
          <a:p>
            <a:pPr marL="0" indent="0" algn="l">
              <a:lnSpc>
                <a:spcPts val="3038"/>
              </a:lnSpc>
              <a:buNone/>
            </a:pPr>
            <a:r>
              <a:rPr lang="en-US" sz="2430" b="1" dirty="0">
                <a:solidFill>
                  <a:srgbClr val="272525"/>
                </a:solidFill>
                <a:latin typeface="p22-mackinac-pro" pitchFamily="34" charset="0"/>
                <a:ea typeface="p22-mackinac-pro" pitchFamily="34" charset="-122"/>
                <a:cs typeface="p22-mackinac-pro" pitchFamily="34" charset="-120"/>
              </a:rPr>
              <a:t>Installation</a:t>
            </a:r>
            <a:endParaRPr lang="en-US" sz="2430" dirty="0"/>
          </a:p>
        </p:txBody>
      </p:sp>
      <p:sp>
        <p:nvSpPr>
          <p:cNvPr id="11" name="Text 5"/>
          <p:cNvSpPr/>
          <p:nvPr/>
        </p:nvSpPr>
        <p:spPr>
          <a:xfrm>
            <a:off x="5288161" y="6335078"/>
            <a:ext cx="4053959" cy="790099"/>
          </a:xfrm>
          <a:prstGeom prst="rect">
            <a:avLst/>
          </a:prstGeom>
          <a:noFill/>
          <a:ln/>
        </p:spPr>
        <p:txBody>
          <a:bodyPr wrap="square" rtlCol="0" anchor="t"/>
          <a:lstStyle/>
          <a:p>
            <a:pPr marL="0" indent="0" algn="l">
              <a:lnSpc>
                <a:spcPts val="3110"/>
              </a:lnSpc>
              <a:buNone/>
            </a:pPr>
            <a:r>
              <a:rPr lang="en-US" sz="1944" dirty="0">
                <a:solidFill>
                  <a:srgbClr val="272525"/>
                </a:solidFill>
                <a:latin typeface="Eudoxus Sans" pitchFamily="34" charset="0"/>
                <a:ea typeface="Eudoxus Sans" pitchFamily="34" charset="-122"/>
                <a:cs typeface="Eudoxus Sans" pitchFamily="34" charset="-120"/>
              </a:rPr>
              <a:t>Install and configure embedded systems in various environments.</a:t>
            </a:r>
            <a:endParaRPr lang="en-US" sz="1944" dirty="0"/>
          </a:p>
        </p:txBody>
      </p:sp>
      <p:pic>
        <p:nvPicPr>
          <p:cNvPr id="12" name="Image 4" descr="preencoded.png"/>
          <p:cNvPicPr>
            <a:picLocks noChangeAspect="1"/>
          </p:cNvPicPr>
          <p:nvPr/>
        </p:nvPicPr>
        <p:blipFill>
          <a:blip r:embed="rId7"/>
          <a:stretch>
            <a:fillRect/>
          </a:stretch>
        </p:blipFill>
        <p:spPr>
          <a:xfrm>
            <a:off x="9712404" y="4937165"/>
            <a:ext cx="617220" cy="617220"/>
          </a:xfrm>
          <a:prstGeom prst="rect">
            <a:avLst/>
          </a:prstGeom>
        </p:spPr>
      </p:pic>
      <p:sp>
        <p:nvSpPr>
          <p:cNvPr id="13" name="Text 6"/>
          <p:cNvSpPr/>
          <p:nvPr/>
        </p:nvSpPr>
        <p:spPr>
          <a:xfrm>
            <a:off x="9712404" y="5801201"/>
            <a:ext cx="3086100" cy="385763"/>
          </a:xfrm>
          <a:prstGeom prst="rect">
            <a:avLst/>
          </a:prstGeom>
          <a:noFill/>
          <a:ln/>
        </p:spPr>
        <p:txBody>
          <a:bodyPr wrap="none" rtlCol="0" anchor="t"/>
          <a:lstStyle/>
          <a:p>
            <a:pPr marL="0" indent="0" algn="l">
              <a:lnSpc>
                <a:spcPts val="3038"/>
              </a:lnSpc>
              <a:buNone/>
            </a:pPr>
            <a:r>
              <a:rPr lang="en-US" sz="2430" b="1" dirty="0">
                <a:solidFill>
                  <a:srgbClr val="272525"/>
                </a:solidFill>
                <a:latin typeface="p22-mackinac-pro" pitchFamily="34" charset="0"/>
                <a:ea typeface="p22-mackinac-pro" pitchFamily="34" charset="-122"/>
                <a:cs typeface="p22-mackinac-pro" pitchFamily="34" charset="-120"/>
              </a:rPr>
              <a:t>Testing</a:t>
            </a:r>
            <a:endParaRPr lang="en-US" sz="2430" dirty="0"/>
          </a:p>
        </p:txBody>
      </p:sp>
      <p:sp>
        <p:nvSpPr>
          <p:cNvPr id="14" name="Text 7"/>
          <p:cNvSpPr/>
          <p:nvPr/>
        </p:nvSpPr>
        <p:spPr>
          <a:xfrm>
            <a:off x="9712404" y="6335078"/>
            <a:ext cx="4053959" cy="1185148"/>
          </a:xfrm>
          <a:prstGeom prst="rect">
            <a:avLst/>
          </a:prstGeom>
          <a:noFill/>
          <a:ln/>
        </p:spPr>
        <p:txBody>
          <a:bodyPr wrap="square" rtlCol="0" anchor="t"/>
          <a:lstStyle/>
          <a:p>
            <a:pPr marL="0" indent="0" algn="l">
              <a:lnSpc>
                <a:spcPts val="3110"/>
              </a:lnSpc>
              <a:buNone/>
            </a:pPr>
            <a:r>
              <a:rPr lang="en-US" sz="1944" dirty="0">
                <a:solidFill>
                  <a:srgbClr val="272525"/>
                </a:solidFill>
                <a:latin typeface="Eudoxus Sans" pitchFamily="34" charset="0"/>
                <a:ea typeface="Eudoxus Sans" pitchFamily="34" charset="-122"/>
                <a:cs typeface="Eudoxus Sans" pitchFamily="34" charset="-120"/>
              </a:rPr>
              <a:t>Conduct tests to ensure the proper functioning of embedded systems.</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76106" y="2470071"/>
            <a:ext cx="4934188" cy="3289459"/>
          </a:xfrm>
          <a:prstGeom prst="rect">
            <a:avLst/>
          </a:prstGeom>
        </p:spPr>
      </p:pic>
      <p:sp>
        <p:nvSpPr>
          <p:cNvPr id="6" name="Text 1"/>
          <p:cNvSpPr/>
          <p:nvPr/>
        </p:nvSpPr>
        <p:spPr>
          <a:xfrm>
            <a:off x="6259473" y="607933"/>
            <a:ext cx="7597854" cy="1380649"/>
          </a:xfrm>
          <a:prstGeom prst="rect">
            <a:avLst/>
          </a:prstGeom>
          <a:noFill/>
          <a:ln/>
        </p:spPr>
        <p:txBody>
          <a:bodyPr wrap="square" rtlCol="0" anchor="t"/>
          <a:lstStyle/>
          <a:p>
            <a:pPr marL="0" indent="0">
              <a:lnSpc>
                <a:spcPts val="5436"/>
              </a:lnSpc>
              <a:buNone/>
            </a:pPr>
            <a:r>
              <a:rPr lang="en-US" sz="4349" b="1" dirty="0">
                <a:solidFill>
                  <a:srgbClr val="000000"/>
                </a:solidFill>
                <a:latin typeface="p22-mackinac-pro" pitchFamily="34" charset="0"/>
                <a:ea typeface="p22-mackinac-pro" pitchFamily="34" charset="-122"/>
                <a:cs typeface="p22-mackinac-pro" pitchFamily="34" charset="-120"/>
              </a:rPr>
              <a:t>Microcontroller Design Engineer</a:t>
            </a:r>
            <a:endParaRPr lang="en-US" sz="4349" dirty="0"/>
          </a:p>
        </p:txBody>
      </p:sp>
      <p:pic>
        <p:nvPicPr>
          <p:cNvPr id="7" name="Image 3" descr="preencoded.png"/>
          <p:cNvPicPr>
            <a:picLocks noChangeAspect="1"/>
          </p:cNvPicPr>
          <p:nvPr/>
        </p:nvPicPr>
        <p:blipFill>
          <a:blip r:embed="rId6"/>
          <a:stretch>
            <a:fillRect/>
          </a:stretch>
        </p:blipFill>
        <p:spPr>
          <a:xfrm>
            <a:off x="6259473" y="2319933"/>
            <a:ext cx="1104543" cy="1767245"/>
          </a:xfrm>
          <a:prstGeom prst="rect">
            <a:avLst/>
          </a:prstGeom>
        </p:spPr>
      </p:pic>
      <p:sp>
        <p:nvSpPr>
          <p:cNvPr id="8" name="Text 2"/>
          <p:cNvSpPr/>
          <p:nvPr/>
        </p:nvSpPr>
        <p:spPr>
          <a:xfrm>
            <a:off x="7695367" y="2540794"/>
            <a:ext cx="3428405" cy="345043"/>
          </a:xfrm>
          <a:prstGeom prst="rect">
            <a:avLst/>
          </a:prstGeom>
          <a:noFill/>
          <a:ln/>
        </p:spPr>
        <p:txBody>
          <a:bodyPr wrap="none" rtlCol="0" anchor="t"/>
          <a:lstStyle/>
          <a:p>
            <a:pPr marL="0" indent="0" algn="l">
              <a:lnSpc>
                <a:spcPts val="2718"/>
              </a:lnSpc>
              <a:buNone/>
            </a:pPr>
            <a:r>
              <a:rPr lang="en-US" sz="2174" b="1" dirty="0">
                <a:solidFill>
                  <a:srgbClr val="272525"/>
                </a:solidFill>
                <a:latin typeface="p22-mackinac-pro" pitchFamily="34" charset="0"/>
                <a:ea typeface="p22-mackinac-pro" pitchFamily="34" charset="-122"/>
                <a:cs typeface="p22-mackinac-pro" pitchFamily="34" charset="-120"/>
              </a:rPr>
              <a:t>Microcontroller Selection</a:t>
            </a:r>
            <a:endParaRPr lang="en-US" sz="2174" dirty="0"/>
          </a:p>
        </p:txBody>
      </p:sp>
      <p:sp>
        <p:nvSpPr>
          <p:cNvPr id="9" name="Text 3"/>
          <p:cNvSpPr/>
          <p:nvPr/>
        </p:nvSpPr>
        <p:spPr>
          <a:xfrm>
            <a:off x="7695367" y="3018353"/>
            <a:ext cx="6161961" cy="706755"/>
          </a:xfrm>
          <a:prstGeom prst="rect">
            <a:avLst/>
          </a:prstGeom>
          <a:noFill/>
          <a:ln/>
        </p:spPr>
        <p:txBody>
          <a:bodyPr wrap="square" rtlCol="0" anchor="t"/>
          <a:lstStyle/>
          <a:p>
            <a:pPr marL="0" indent="0" algn="l">
              <a:lnSpc>
                <a:spcPts val="2783"/>
              </a:lnSpc>
              <a:buNone/>
            </a:pPr>
            <a:r>
              <a:rPr lang="en-US" sz="1739" dirty="0">
                <a:solidFill>
                  <a:srgbClr val="272525"/>
                </a:solidFill>
                <a:latin typeface="Eudoxus Sans" pitchFamily="34" charset="0"/>
                <a:ea typeface="Eudoxus Sans" pitchFamily="34" charset="-122"/>
                <a:cs typeface="Eudoxus Sans" pitchFamily="34" charset="-120"/>
              </a:rPr>
              <a:t>Choose the appropriate microcontroller based on the system requirements.</a:t>
            </a:r>
            <a:endParaRPr lang="en-US" sz="1739" dirty="0"/>
          </a:p>
        </p:txBody>
      </p:sp>
      <p:pic>
        <p:nvPicPr>
          <p:cNvPr id="10" name="Image 4" descr="preencoded.png"/>
          <p:cNvPicPr>
            <a:picLocks noChangeAspect="1"/>
          </p:cNvPicPr>
          <p:nvPr/>
        </p:nvPicPr>
        <p:blipFill>
          <a:blip r:embed="rId7"/>
          <a:stretch>
            <a:fillRect/>
          </a:stretch>
        </p:blipFill>
        <p:spPr>
          <a:xfrm>
            <a:off x="6259473" y="4087178"/>
            <a:ext cx="1104543" cy="1767245"/>
          </a:xfrm>
          <a:prstGeom prst="rect">
            <a:avLst/>
          </a:prstGeom>
        </p:spPr>
      </p:pic>
      <p:sp>
        <p:nvSpPr>
          <p:cNvPr id="11" name="Text 4"/>
          <p:cNvSpPr/>
          <p:nvPr/>
        </p:nvSpPr>
        <p:spPr>
          <a:xfrm>
            <a:off x="7695367" y="4308038"/>
            <a:ext cx="2985968" cy="345043"/>
          </a:xfrm>
          <a:prstGeom prst="rect">
            <a:avLst/>
          </a:prstGeom>
          <a:noFill/>
          <a:ln/>
        </p:spPr>
        <p:txBody>
          <a:bodyPr wrap="none" rtlCol="0" anchor="t"/>
          <a:lstStyle/>
          <a:p>
            <a:pPr marL="0" indent="0" algn="l">
              <a:lnSpc>
                <a:spcPts val="2718"/>
              </a:lnSpc>
              <a:buNone/>
            </a:pPr>
            <a:r>
              <a:rPr lang="en-US" sz="2174" b="1" dirty="0">
                <a:solidFill>
                  <a:srgbClr val="272525"/>
                </a:solidFill>
                <a:latin typeface="p22-mackinac-pro" pitchFamily="34" charset="0"/>
                <a:ea typeface="p22-mackinac-pro" pitchFamily="34" charset="-122"/>
                <a:cs typeface="p22-mackinac-pro" pitchFamily="34" charset="-120"/>
              </a:rPr>
              <a:t>Peripheral Integration</a:t>
            </a:r>
            <a:endParaRPr lang="en-US" sz="2174" dirty="0"/>
          </a:p>
        </p:txBody>
      </p:sp>
      <p:sp>
        <p:nvSpPr>
          <p:cNvPr id="12" name="Text 5"/>
          <p:cNvSpPr/>
          <p:nvPr/>
        </p:nvSpPr>
        <p:spPr>
          <a:xfrm>
            <a:off x="7695367" y="4785598"/>
            <a:ext cx="6161961" cy="706755"/>
          </a:xfrm>
          <a:prstGeom prst="rect">
            <a:avLst/>
          </a:prstGeom>
          <a:noFill/>
          <a:ln/>
        </p:spPr>
        <p:txBody>
          <a:bodyPr wrap="square" rtlCol="0" anchor="t"/>
          <a:lstStyle/>
          <a:p>
            <a:pPr marL="0" indent="0" algn="l">
              <a:lnSpc>
                <a:spcPts val="2783"/>
              </a:lnSpc>
              <a:buNone/>
            </a:pPr>
            <a:r>
              <a:rPr lang="en-US" sz="1739" dirty="0">
                <a:solidFill>
                  <a:srgbClr val="272525"/>
                </a:solidFill>
                <a:latin typeface="Eudoxus Sans" pitchFamily="34" charset="0"/>
                <a:ea typeface="Eudoxus Sans" pitchFamily="34" charset="-122"/>
                <a:cs typeface="Eudoxus Sans" pitchFamily="34" charset="-120"/>
              </a:rPr>
              <a:t>Integrate sensors, communication interfaces, and other peripherals with the microcontroller.</a:t>
            </a:r>
            <a:endParaRPr lang="en-US" sz="1739" dirty="0"/>
          </a:p>
        </p:txBody>
      </p:sp>
      <p:pic>
        <p:nvPicPr>
          <p:cNvPr id="13" name="Image 5" descr="preencoded.png"/>
          <p:cNvPicPr>
            <a:picLocks noChangeAspect="1"/>
          </p:cNvPicPr>
          <p:nvPr/>
        </p:nvPicPr>
        <p:blipFill>
          <a:blip r:embed="rId8"/>
          <a:stretch>
            <a:fillRect/>
          </a:stretch>
        </p:blipFill>
        <p:spPr>
          <a:xfrm>
            <a:off x="6259473" y="5854422"/>
            <a:ext cx="1104543" cy="1767245"/>
          </a:xfrm>
          <a:prstGeom prst="rect">
            <a:avLst/>
          </a:prstGeom>
        </p:spPr>
      </p:pic>
      <p:sp>
        <p:nvSpPr>
          <p:cNvPr id="14" name="Text 6"/>
          <p:cNvSpPr/>
          <p:nvPr/>
        </p:nvSpPr>
        <p:spPr>
          <a:xfrm>
            <a:off x="7695367" y="6075283"/>
            <a:ext cx="3197900" cy="345043"/>
          </a:xfrm>
          <a:prstGeom prst="rect">
            <a:avLst/>
          </a:prstGeom>
          <a:noFill/>
          <a:ln/>
        </p:spPr>
        <p:txBody>
          <a:bodyPr wrap="none" rtlCol="0" anchor="t"/>
          <a:lstStyle/>
          <a:p>
            <a:pPr marL="0" indent="0" algn="l">
              <a:lnSpc>
                <a:spcPts val="2718"/>
              </a:lnSpc>
              <a:buNone/>
            </a:pPr>
            <a:r>
              <a:rPr lang="en-US" sz="2174" b="1" dirty="0">
                <a:solidFill>
                  <a:srgbClr val="272525"/>
                </a:solidFill>
                <a:latin typeface="p22-mackinac-pro" pitchFamily="34" charset="0"/>
                <a:ea typeface="p22-mackinac-pro" pitchFamily="34" charset="-122"/>
                <a:cs typeface="p22-mackinac-pro" pitchFamily="34" charset="-120"/>
              </a:rPr>
              <a:t>Firmware Development</a:t>
            </a:r>
            <a:endParaRPr lang="en-US" sz="2174" dirty="0"/>
          </a:p>
        </p:txBody>
      </p:sp>
      <p:sp>
        <p:nvSpPr>
          <p:cNvPr id="15" name="Text 7"/>
          <p:cNvSpPr/>
          <p:nvPr/>
        </p:nvSpPr>
        <p:spPr>
          <a:xfrm>
            <a:off x="7695367" y="6552843"/>
            <a:ext cx="6161961" cy="706755"/>
          </a:xfrm>
          <a:prstGeom prst="rect">
            <a:avLst/>
          </a:prstGeom>
          <a:noFill/>
          <a:ln/>
        </p:spPr>
        <p:txBody>
          <a:bodyPr wrap="square" rtlCol="0" anchor="t"/>
          <a:lstStyle/>
          <a:p>
            <a:pPr marL="0" indent="0" algn="l">
              <a:lnSpc>
                <a:spcPts val="2783"/>
              </a:lnSpc>
              <a:buNone/>
            </a:pPr>
            <a:r>
              <a:rPr lang="en-US" sz="1739" dirty="0">
                <a:solidFill>
                  <a:srgbClr val="272525"/>
                </a:solidFill>
                <a:latin typeface="Eudoxus Sans" pitchFamily="34" charset="0"/>
                <a:ea typeface="Eudoxus Sans" pitchFamily="34" charset="-122"/>
                <a:cs typeface="Eudoxus Sans" pitchFamily="34" charset="-120"/>
              </a:rPr>
              <a:t>Design and implement the firmware that controls the microcontroller's operations.</a:t>
            </a:r>
            <a:endParaRPr lang="en-US" sz="1739"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505"/>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31505"/>
          </a:xfrm>
          <a:prstGeom prst="rect">
            <a:avLst/>
          </a:prstGeom>
        </p:spPr>
      </p:pic>
      <p:pic>
        <p:nvPicPr>
          <p:cNvPr id="5" name="Image 2" descr="preencoded.png"/>
          <p:cNvPicPr>
            <a:picLocks noChangeAspect="1"/>
          </p:cNvPicPr>
          <p:nvPr/>
        </p:nvPicPr>
        <p:blipFill>
          <a:blip r:embed="rId5"/>
          <a:stretch>
            <a:fillRect/>
          </a:stretch>
        </p:blipFill>
        <p:spPr>
          <a:xfrm>
            <a:off x="300752" y="2288024"/>
            <a:ext cx="4884777" cy="3655457"/>
          </a:xfrm>
          <a:prstGeom prst="rect">
            <a:avLst/>
          </a:prstGeom>
        </p:spPr>
      </p:pic>
      <p:sp>
        <p:nvSpPr>
          <p:cNvPr id="6" name="Text 1"/>
          <p:cNvSpPr/>
          <p:nvPr/>
        </p:nvSpPr>
        <p:spPr>
          <a:xfrm>
            <a:off x="6328648" y="661749"/>
            <a:ext cx="6535341" cy="751999"/>
          </a:xfrm>
          <a:prstGeom prst="rect">
            <a:avLst/>
          </a:prstGeom>
          <a:noFill/>
          <a:ln/>
        </p:spPr>
        <p:txBody>
          <a:bodyPr wrap="none" rtlCol="0" anchor="t"/>
          <a:lstStyle/>
          <a:p>
            <a:pPr marL="0" indent="0">
              <a:lnSpc>
                <a:spcPts val="5921"/>
              </a:lnSpc>
              <a:buNone/>
            </a:pPr>
            <a:r>
              <a:rPr lang="en-US" sz="4737" b="1" dirty="0">
                <a:solidFill>
                  <a:srgbClr val="000000"/>
                </a:solidFill>
                <a:latin typeface="p22-mackinac-pro" pitchFamily="34" charset="0"/>
                <a:ea typeface="p22-mackinac-pro" pitchFamily="34" charset="-122"/>
                <a:cs typeface="p22-mackinac-pro" pitchFamily="34" charset="-120"/>
              </a:rPr>
              <a:t>FPGA Design Engineer</a:t>
            </a:r>
            <a:endParaRPr lang="en-US" sz="4737" dirty="0"/>
          </a:p>
        </p:txBody>
      </p:sp>
      <p:sp>
        <p:nvSpPr>
          <p:cNvPr id="7" name="Shape 2"/>
          <p:cNvSpPr/>
          <p:nvPr/>
        </p:nvSpPr>
        <p:spPr>
          <a:xfrm>
            <a:off x="6665476" y="1774627"/>
            <a:ext cx="48101" cy="5795129"/>
          </a:xfrm>
          <a:prstGeom prst="roundRect">
            <a:avLst>
              <a:gd name="adj" fmla="val 225135"/>
            </a:avLst>
          </a:prstGeom>
          <a:solidFill>
            <a:srgbClr val="B2D4E5"/>
          </a:solidFill>
          <a:ln/>
        </p:spPr>
      </p:sp>
      <p:sp>
        <p:nvSpPr>
          <p:cNvPr id="8" name="Shape 3"/>
          <p:cNvSpPr/>
          <p:nvPr/>
        </p:nvSpPr>
        <p:spPr>
          <a:xfrm>
            <a:off x="6960215" y="2291834"/>
            <a:ext cx="842248" cy="48101"/>
          </a:xfrm>
          <a:prstGeom prst="roundRect">
            <a:avLst>
              <a:gd name="adj" fmla="val 225135"/>
            </a:avLst>
          </a:prstGeom>
          <a:solidFill>
            <a:srgbClr val="B2D4E5"/>
          </a:solidFill>
          <a:ln/>
        </p:spPr>
      </p:sp>
      <p:sp>
        <p:nvSpPr>
          <p:cNvPr id="9" name="Shape 4"/>
          <p:cNvSpPr/>
          <p:nvPr/>
        </p:nvSpPr>
        <p:spPr>
          <a:xfrm>
            <a:off x="6418838" y="2045256"/>
            <a:ext cx="541377" cy="541377"/>
          </a:xfrm>
          <a:prstGeom prst="roundRect">
            <a:avLst>
              <a:gd name="adj" fmla="val 20003"/>
            </a:avLst>
          </a:prstGeom>
          <a:solidFill>
            <a:srgbClr val="CCEEFF"/>
          </a:solidFill>
          <a:ln w="7620">
            <a:solidFill>
              <a:srgbClr val="B2D4E5"/>
            </a:solidFill>
            <a:prstDash val="solid"/>
          </a:ln>
        </p:spPr>
      </p:sp>
      <p:sp>
        <p:nvSpPr>
          <p:cNvPr id="10" name="Text 5"/>
          <p:cNvSpPr/>
          <p:nvPr/>
        </p:nvSpPr>
        <p:spPr>
          <a:xfrm>
            <a:off x="6616244" y="2135386"/>
            <a:ext cx="146566" cy="360998"/>
          </a:xfrm>
          <a:prstGeom prst="rect">
            <a:avLst/>
          </a:prstGeom>
          <a:noFill/>
          <a:ln/>
        </p:spPr>
        <p:txBody>
          <a:bodyPr wrap="none" rtlCol="0" anchor="t"/>
          <a:lstStyle/>
          <a:p>
            <a:pPr marL="0" indent="0" algn="ctr">
              <a:lnSpc>
                <a:spcPts val="2842"/>
              </a:lnSpc>
              <a:buNone/>
            </a:pPr>
            <a:r>
              <a:rPr lang="en-US" sz="2842" b="1" dirty="0">
                <a:solidFill>
                  <a:srgbClr val="272525"/>
                </a:solidFill>
                <a:latin typeface="p22-mackinac-pro" pitchFamily="34" charset="0"/>
                <a:ea typeface="p22-mackinac-pro" pitchFamily="34" charset="-122"/>
                <a:cs typeface="p22-mackinac-pro" pitchFamily="34" charset="-120"/>
              </a:rPr>
              <a:t>1</a:t>
            </a:r>
            <a:endParaRPr lang="en-US" sz="2842" dirty="0"/>
          </a:p>
        </p:txBody>
      </p:sp>
      <p:sp>
        <p:nvSpPr>
          <p:cNvPr id="11" name="Text 6"/>
          <p:cNvSpPr/>
          <p:nvPr/>
        </p:nvSpPr>
        <p:spPr>
          <a:xfrm>
            <a:off x="8013025" y="2015252"/>
            <a:ext cx="3007995" cy="375880"/>
          </a:xfrm>
          <a:prstGeom prst="rect">
            <a:avLst/>
          </a:prstGeom>
          <a:noFill/>
          <a:ln/>
        </p:spPr>
        <p:txBody>
          <a:bodyPr wrap="none" rtlCol="0" anchor="t"/>
          <a:lstStyle/>
          <a:p>
            <a:pPr marL="0" indent="0" algn="l">
              <a:lnSpc>
                <a:spcPts val="2961"/>
              </a:lnSpc>
              <a:buNone/>
            </a:pPr>
            <a:r>
              <a:rPr lang="en-US" sz="2369" b="1" dirty="0">
                <a:solidFill>
                  <a:srgbClr val="272525"/>
                </a:solidFill>
                <a:latin typeface="p22-mackinac-pro" pitchFamily="34" charset="0"/>
                <a:ea typeface="p22-mackinac-pro" pitchFamily="34" charset="-122"/>
                <a:cs typeface="p22-mackinac-pro" pitchFamily="34" charset="-120"/>
              </a:rPr>
              <a:t>Architecture Design</a:t>
            </a:r>
            <a:endParaRPr lang="en-US" sz="2369" dirty="0"/>
          </a:p>
        </p:txBody>
      </p:sp>
      <p:sp>
        <p:nvSpPr>
          <p:cNvPr id="12" name="Text 7"/>
          <p:cNvSpPr/>
          <p:nvPr/>
        </p:nvSpPr>
        <p:spPr>
          <a:xfrm>
            <a:off x="8013025" y="2535436"/>
            <a:ext cx="5775127" cy="769858"/>
          </a:xfrm>
          <a:prstGeom prst="rect">
            <a:avLst/>
          </a:prstGeom>
          <a:noFill/>
          <a:ln/>
        </p:spPr>
        <p:txBody>
          <a:bodyPr wrap="square" rtlCol="0" anchor="t"/>
          <a:lstStyle/>
          <a:p>
            <a:pPr marL="0" indent="0" algn="l">
              <a:lnSpc>
                <a:spcPts val="3032"/>
              </a:lnSpc>
              <a:buNone/>
            </a:pPr>
            <a:r>
              <a:rPr lang="en-US" sz="1895" dirty="0">
                <a:solidFill>
                  <a:srgbClr val="272525"/>
                </a:solidFill>
                <a:latin typeface="Eudoxus Sans" pitchFamily="34" charset="0"/>
                <a:ea typeface="Eudoxus Sans" pitchFamily="34" charset="-122"/>
                <a:cs typeface="Eudoxus Sans" pitchFamily="34" charset="-120"/>
              </a:rPr>
              <a:t>Determine the FPGA architecture and resource allocation to meet system requirements.</a:t>
            </a:r>
            <a:endParaRPr lang="en-US" sz="1895" dirty="0"/>
          </a:p>
        </p:txBody>
      </p:sp>
      <p:sp>
        <p:nvSpPr>
          <p:cNvPr id="13" name="Shape 8"/>
          <p:cNvSpPr/>
          <p:nvPr/>
        </p:nvSpPr>
        <p:spPr>
          <a:xfrm>
            <a:off x="6960215" y="4303752"/>
            <a:ext cx="842248" cy="48101"/>
          </a:xfrm>
          <a:prstGeom prst="roundRect">
            <a:avLst>
              <a:gd name="adj" fmla="val 225135"/>
            </a:avLst>
          </a:prstGeom>
          <a:solidFill>
            <a:srgbClr val="B2D4E5"/>
          </a:solidFill>
          <a:ln/>
        </p:spPr>
      </p:sp>
      <p:sp>
        <p:nvSpPr>
          <p:cNvPr id="14" name="Shape 9"/>
          <p:cNvSpPr/>
          <p:nvPr/>
        </p:nvSpPr>
        <p:spPr>
          <a:xfrm>
            <a:off x="6418838" y="4057174"/>
            <a:ext cx="541377" cy="541377"/>
          </a:xfrm>
          <a:prstGeom prst="roundRect">
            <a:avLst>
              <a:gd name="adj" fmla="val 20003"/>
            </a:avLst>
          </a:prstGeom>
          <a:solidFill>
            <a:srgbClr val="CCEEFF"/>
          </a:solidFill>
          <a:ln w="7620">
            <a:solidFill>
              <a:srgbClr val="B2D4E5"/>
            </a:solidFill>
            <a:prstDash val="solid"/>
          </a:ln>
        </p:spPr>
      </p:sp>
      <p:sp>
        <p:nvSpPr>
          <p:cNvPr id="15" name="Text 10"/>
          <p:cNvSpPr/>
          <p:nvPr/>
        </p:nvSpPr>
        <p:spPr>
          <a:xfrm>
            <a:off x="6584454" y="4147304"/>
            <a:ext cx="210145" cy="360998"/>
          </a:xfrm>
          <a:prstGeom prst="rect">
            <a:avLst/>
          </a:prstGeom>
          <a:noFill/>
          <a:ln/>
        </p:spPr>
        <p:txBody>
          <a:bodyPr wrap="none" rtlCol="0" anchor="t"/>
          <a:lstStyle/>
          <a:p>
            <a:pPr marL="0" indent="0" algn="ctr">
              <a:lnSpc>
                <a:spcPts val="2842"/>
              </a:lnSpc>
              <a:buNone/>
            </a:pPr>
            <a:r>
              <a:rPr lang="en-US" sz="2842" b="1" dirty="0">
                <a:solidFill>
                  <a:srgbClr val="272525"/>
                </a:solidFill>
                <a:latin typeface="p22-mackinac-pro" pitchFamily="34" charset="0"/>
                <a:ea typeface="p22-mackinac-pro" pitchFamily="34" charset="-122"/>
                <a:cs typeface="p22-mackinac-pro" pitchFamily="34" charset="-120"/>
              </a:rPr>
              <a:t>2</a:t>
            </a:r>
            <a:endParaRPr lang="en-US" sz="2842" dirty="0"/>
          </a:p>
        </p:txBody>
      </p:sp>
      <p:sp>
        <p:nvSpPr>
          <p:cNvPr id="16" name="Text 11"/>
          <p:cNvSpPr/>
          <p:nvPr/>
        </p:nvSpPr>
        <p:spPr>
          <a:xfrm>
            <a:off x="8013025" y="4027170"/>
            <a:ext cx="3007995" cy="375880"/>
          </a:xfrm>
          <a:prstGeom prst="rect">
            <a:avLst/>
          </a:prstGeom>
          <a:noFill/>
          <a:ln/>
        </p:spPr>
        <p:txBody>
          <a:bodyPr wrap="none" rtlCol="0" anchor="t"/>
          <a:lstStyle/>
          <a:p>
            <a:pPr marL="0" indent="0" algn="l">
              <a:lnSpc>
                <a:spcPts val="2961"/>
              </a:lnSpc>
              <a:buNone/>
            </a:pPr>
            <a:r>
              <a:rPr lang="en-US" sz="2369" b="1" dirty="0">
                <a:solidFill>
                  <a:srgbClr val="272525"/>
                </a:solidFill>
                <a:latin typeface="p22-mackinac-pro" pitchFamily="34" charset="0"/>
                <a:ea typeface="p22-mackinac-pro" pitchFamily="34" charset="-122"/>
                <a:cs typeface="p22-mackinac-pro" pitchFamily="34" charset="-120"/>
              </a:rPr>
              <a:t>HDL Coding</a:t>
            </a:r>
            <a:endParaRPr lang="en-US" sz="2369" dirty="0"/>
          </a:p>
        </p:txBody>
      </p:sp>
      <p:sp>
        <p:nvSpPr>
          <p:cNvPr id="17" name="Text 12"/>
          <p:cNvSpPr/>
          <p:nvPr/>
        </p:nvSpPr>
        <p:spPr>
          <a:xfrm>
            <a:off x="8013025" y="4547354"/>
            <a:ext cx="5775127" cy="769858"/>
          </a:xfrm>
          <a:prstGeom prst="rect">
            <a:avLst/>
          </a:prstGeom>
          <a:noFill/>
          <a:ln/>
        </p:spPr>
        <p:txBody>
          <a:bodyPr wrap="square" rtlCol="0" anchor="t"/>
          <a:lstStyle/>
          <a:p>
            <a:pPr marL="0" indent="0" algn="l">
              <a:lnSpc>
                <a:spcPts val="3032"/>
              </a:lnSpc>
              <a:buNone/>
            </a:pPr>
            <a:r>
              <a:rPr lang="en-US" sz="1895" dirty="0">
                <a:solidFill>
                  <a:srgbClr val="272525"/>
                </a:solidFill>
                <a:latin typeface="Eudoxus Sans" pitchFamily="34" charset="0"/>
                <a:ea typeface="Eudoxus Sans" pitchFamily="34" charset="-122"/>
                <a:cs typeface="Eudoxus Sans" pitchFamily="34" charset="-120"/>
              </a:rPr>
              <a:t>Write and optimize hardware description language (HDL) code for the FPGA design.</a:t>
            </a:r>
            <a:endParaRPr lang="en-US" sz="1895" dirty="0"/>
          </a:p>
        </p:txBody>
      </p:sp>
      <p:sp>
        <p:nvSpPr>
          <p:cNvPr id="18" name="Shape 13"/>
          <p:cNvSpPr/>
          <p:nvPr/>
        </p:nvSpPr>
        <p:spPr>
          <a:xfrm>
            <a:off x="6960215" y="6315670"/>
            <a:ext cx="842248" cy="48101"/>
          </a:xfrm>
          <a:prstGeom prst="roundRect">
            <a:avLst>
              <a:gd name="adj" fmla="val 225135"/>
            </a:avLst>
          </a:prstGeom>
          <a:solidFill>
            <a:srgbClr val="B2D4E5"/>
          </a:solidFill>
          <a:ln/>
        </p:spPr>
      </p:sp>
      <p:sp>
        <p:nvSpPr>
          <p:cNvPr id="19" name="Shape 14"/>
          <p:cNvSpPr/>
          <p:nvPr/>
        </p:nvSpPr>
        <p:spPr>
          <a:xfrm>
            <a:off x="6418838" y="6069092"/>
            <a:ext cx="541377" cy="541377"/>
          </a:xfrm>
          <a:prstGeom prst="roundRect">
            <a:avLst>
              <a:gd name="adj" fmla="val 20003"/>
            </a:avLst>
          </a:prstGeom>
          <a:solidFill>
            <a:srgbClr val="CCEEFF"/>
          </a:solidFill>
          <a:ln w="7620">
            <a:solidFill>
              <a:srgbClr val="B2D4E5"/>
            </a:solidFill>
            <a:prstDash val="solid"/>
          </a:ln>
        </p:spPr>
      </p:sp>
      <p:sp>
        <p:nvSpPr>
          <p:cNvPr id="20" name="Text 15"/>
          <p:cNvSpPr/>
          <p:nvPr/>
        </p:nvSpPr>
        <p:spPr>
          <a:xfrm>
            <a:off x="6581358" y="6159222"/>
            <a:ext cx="216218" cy="360998"/>
          </a:xfrm>
          <a:prstGeom prst="rect">
            <a:avLst/>
          </a:prstGeom>
          <a:noFill/>
          <a:ln/>
        </p:spPr>
        <p:txBody>
          <a:bodyPr wrap="none" rtlCol="0" anchor="t"/>
          <a:lstStyle/>
          <a:p>
            <a:pPr marL="0" indent="0" algn="ctr">
              <a:lnSpc>
                <a:spcPts val="2842"/>
              </a:lnSpc>
              <a:buNone/>
            </a:pPr>
            <a:r>
              <a:rPr lang="en-US" sz="2842" b="1" dirty="0">
                <a:solidFill>
                  <a:srgbClr val="272525"/>
                </a:solidFill>
                <a:latin typeface="p22-mackinac-pro" pitchFamily="34" charset="0"/>
                <a:ea typeface="p22-mackinac-pro" pitchFamily="34" charset="-122"/>
                <a:cs typeface="p22-mackinac-pro" pitchFamily="34" charset="-120"/>
              </a:rPr>
              <a:t>3</a:t>
            </a:r>
            <a:endParaRPr lang="en-US" sz="2842" dirty="0"/>
          </a:p>
        </p:txBody>
      </p:sp>
      <p:sp>
        <p:nvSpPr>
          <p:cNvPr id="21" name="Text 16"/>
          <p:cNvSpPr/>
          <p:nvPr/>
        </p:nvSpPr>
        <p:spPr>
          <a:xfrm>
            <a:off x="8013025" y="6039088"/>
            <a:ext cx="3505676" cy="375880"/>
          </a:xfrm>
          <a:prstGeom prst="rect">
            <a:avLst/>
          </a:prstGeom>
          <a:noFill/>
          <a:ln/>
        </p:spPr>
        <p:txBody>
          <a:bodyPr wrap="none" rtlCol="0" anchor="t"/>
          <a:lstStyle/>
          <a:p>
            <a:pPr marL="0" indent="0" algn="l">
              <a:lnSpc>
                <a:spcPts val="2961"/>
              </a:lnSpc>
              <a:buNone/>
            </a:pPr>
            <a:r>
              <a:rPr lang="en-US" sz="2369" b="1" dirty="0">
                <a:solidFill>
                  <a:srgbClr val="272525"/>
                </a:solidFill>
                <a:latin typeface="p22-mackinac-pro" pitchFamily="34" charset="0"/>
                <a:ea typeface="p22-mackinac-pro" pitchFamily="34" charset="-122"/>
                <a:cs typeface="p22-mackinac-pro" pitchFamily="34" charset="-120"/>
              </a:rPr>
              <a:t>Verification and Testing</a:t>
            </a:r>
            <a:endParaRPr lang="en-US" sz="2369" dirty="0"/>
          </a:p>
        </p:txBody>
      </p:sp>
      <p:sp>
        <p:nvSpPr>
          <p:cNvPr id="22" name="Text 17"/>
          <p:cNvSpPr/>
          <p:nvPr/>
        </p:nvSpPr>
        <p:spPr>
          <a:xfrm>
            <a:off x="8013025" y="6559272"/>
            <a:ext cx="5775127" cy="769858"/>
          </a:xfrm>
          <a:prstGeom prst="rect">
            <a:avLst/>
          </a:prstGeom>
          <a:noFill/>
          <a:ln/>
        </p:spPr>
        <p:txBody>
          <a:bodyPr wrap="square" rtlCol="0" anchor="t"/>
          <a:lstStyle/>
          <a:p>
            <a:pPr marL="0" indent="0" algn="l">
              <a:lnSpc>
                <a:spcPts val="3032"/>
              </a:lnSpc>
              <a:buNone/>
            </a:pPr>
            <a:r>
              <a:rPr lang="en-US" sz="1895" dirty="0">
                <a:solidFill>
                  <a:srgbClr val="272525"/>
                </a:solidFill>
                <a:latin typeface="Eudoxus Sans" pitchFamily="34" charset="0"/>
                <a:ea typeface="Eudoxus Sans" pitchFamily="34" charset="-122"/>
                <a:cs typeface="Eudoxus Sans" pitchFamily="34" charset="-120"/>
              </a:rPr>
              <a:t>Thoroughly test the FPGA design to ensure its functionality and performance.</a:t>
            </a:r>
            <a:endParaRPr lang="en-US" sz="189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864037" y="2010132"/>
            <a:ext cx="9807059" cy="771525"/>
          </a:xfrm>
          <a:prstGeom prst="rect">
            <a:avLst/>
          </a:prstGeom>
          <a:noFill/>
          <a:ln/>
        </p:spPr>
        <p:txBody>
          <a:bodyPr wrap="none" rtlCol="0" anchor="t"/>
          <a:lstStyle/>
          <a:p>
            <a:pPr marL="0" indent="0">
              <a:lnSpc>
                <a:spcPts val="6075"/>
              </a:lnSpc>
              <a:buNone/>
            </a:pPr>
            <a:r>
              <a:rPr lang="en-US" sz="4860" b="1" dirty="0">
                <a:solidFill>
                  <a:srgbClr val="000000"/>
                </a:solidFill>
                <a:latin typeface="p22-mackinac-pro" pitchFamily="34" charset="0"/>
                <a:ea typeface="p22-mackinac-pro" pitchFamily="34" charset="-122"/>
                <a:cs typeface="p22-mackinac-pro" pitchFamily="34" charset="-120"/>
              </a:rPr>
              <a:t>Embedded Systems Programmer</a:t>
            </a:r>
            <a:endParaRPr lang="en-US" sz="4860" dirty="0"/>
          </a:p>
        </p:txBody>
      </p:sp>
      <p:sp>
        <p:nvSpPr>
          <p:cNvPr id="5" name="Text 2"/>
          <p:cNvSpPr/>
          <p:nvPr/>
        </p:nvSpPr>
        <p:spPr>
          <a:xfrm>
            <a:off x="864037" y="3398758"/>
            <a:ext cx="3595092"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Low-level Programming</a:t>
            </a:r>
            <a:endParaRPr lang="en-US" sz="2430" dirty="0"/>
          </a:p>
        </p:txBody>
      </p:sp>
      <p:sp>
        <p:nvSpPr>
          <p:cNvPr id="6" name="Text 3"/>
          <p:cNvSpPr/>
          <p:nvPr/>
        </p:nvSpPr>
        <p:spPr>
          <a:xfrm>
            <a:off x="864037" y="4031337"/>
            <a:ext cx="3898821" cy="158019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Proficiency in programming languages like C, C++, and assembly for embedded systems.</a:t>
            </a:r>
            <a:endParaRPr lang="en-US" sz="1944" dirty="0"/>
          </a:p>
        </p:txBody>
      </p:sp>
      <p:sp>
        <p:nvSpPr>
          <p:cNvPr id="7" name="Text 4"/>
          <p:cNvSpPr/>
          <p:nvPr/>
        </p:nvSpPr>
        <p:spPr>
          <a:xfrm>
            <a:off x="5372695" y="3398758"/>
            <a:ext cx="3898821" cy="771525"/>
          </a:xfrm>
          <a:prstGeom prst="rect">
            <a:avLst/>
          </a:prstGeom>
          <a:noFill/>
          <a:ln/>
        </p:spPr>
        <p:txBody>
          <a:bodyPr wrap="squar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Real-time Operating Systems</a:t>
            </a:r>
            <a:endParaRPr lang="en-US" sz="2430" dirty="0"/>
          </a:p>
        </p:txBody>
      </p:sp>
      <p:sp>
        <p:nvSpPr>
          <p:cNvPr id="8" name="Text 5"/>
          <p:cNvSpPr/>
          <p:nvPr/>
        </p:nvSpPr>
        <p:spPr>
          <a:xfrm>
            <a:off x="5372695" y="4417100"/>
            <a:ext cx="3898821" cy="158019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Experience with real-time operating systems (RTOS) and their integration with embedded hardware.</a:t>
            </a:r>
            <a:endParaRPr lang="en-US" sz="1944" dirty="0"/>
          </a:p>
        </p:txBody>
      </p:sp>
      <p:sp>
        <p:nvSpPr>
          <p:cNvPr id="9" name="Text 6"/>
          <p:cNvSpPr/>
          <p:nvPr/>
        </p:nvSpPr>
        <p:spPr>
          <a:xfrm>
            <a:off x="9881354" y="3398758"/>
            <a:ext cx="3492341" cy="385763"/>
          </a:xfrm>
          <a:prstGeom prst="rect">
            <a:avLst/>
          </a:prstGeom>
          <a:noFill/>
          <a:ln/>
        </p:spPr>
        <p:txBody>
          <a:bodyPr wrap="none" rtlCol="0" anchor="t"/>
          <a:lstStyle/>
          <a:p>
            <a:pPr marL="0" indent="0">
              <a:lnSpc>
                <a:spcPts val="3038"/>
              </a:lnSpc>
              <a:buNone/>
            </a:pPr>
            <a:r>
              <a:rPr lang="en-US" sz="2430" b="1" dirty="0">
                <a:solidFill>
                  <a:srgbClr val="000000"/>
                </a:solidFill>
                <a:latin typeface="p22-mackinac-pro" pitchFamily="34" charset="0"/>
                <a:ea typeface="p22-mackinac-pro" pitchFamily="34" charset="-122"/>
                <a:cs typeface="p22-mackinac-pro" pitchFamily="34" charset="-120"/>
              </a:rPr>
              <a:t>Software Optimization</a:t>
            </a:r>
            <a:endParaRPr lang="en-US" sz="2430" dirty="0"/>
          </a:p>
        </p:txBody>
      </p:sp>
      <p:sp>
        <p:nvSpPr>
          <p:cNvPr id="10" name="Text 7"/>
          <p:cNvSpPr/>
          <p:nvPr/>
        </p:nvSpPr>
        <p:spPr>
          <a:xfrm>
            <a:off x="9881354" y="4031337"/>
            <a:ext cx="3898821" cy="1185148"/>
          </a:xfrm>
          <a:prstGeom prst="rect">
            <a:avLst/>
          </a:prstGeom>
          <a:noFill/>
          <a:ln/>
        </p:spPr>
        <p:txBody>
          <a:bodyPr wrap="square" rtlCol="0" anchor="t"/>
          <a:lstStyle/>
          <a:p>
            <a:pPr marL="0" indent="0">
              <a:lnSpc>
                <a:spcPts val="3110"/>
              </a:lnSpc>
              <a:buNone/>
            </a:pPr>
            <a:r>
              <a:rPr lang="en-US" sz="1944" dirty="0">
                <a:solidFill>
                  <a:srgbClr val="272525"/>
                </a:solidFill>
                <a:latin typeface="Eudoxus Sans" pitchFamily="34" charset="0"/>
                <a:ea typeface="Eudoxus Sans" pitchFamily="34" charset="-122"/>
                <a:cs typeface="Eudoxus Sans" pitchFamily="34" charset="-120"/>
              </a:rPr>
              <a:t>Ability to optimize software for performance, power efficiency, and resource utilization.</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19</cp:revision>
  <dcterms:created xsi:type="dcterms:W3CDTF">2024-07-10T17:26:53Z</dcterms:created>
  <dcterms:modified xsi:type="dcterms:W3CDTF">2024-07-10T17:32:40Z</dcterms:modified>
</cp:coreProperties>
</file>